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6" r:id="rId1"/>
  </p:sldMasterIdLst>
  <p:notesMasterIdLst>
    <p:notesMasterId r:id="rId66"/>
  </p:notesMasterIdLst>
  <p:handoutMasterIdLst>
    <p:handoutMasterId r:id="rId67"/>
  </p:handoutMasterIdLst>
  <p:sldIdLst>
    <p:sldId id="363" r:id="rId2"/>
    <p:sldId id="555" r:id="rId3"/>
    <p:sldId id="364" r:id="rId4"/>
    <p:sldId id="365" r:id="rId5"/>
    <p:sldId id="452" r:id="rId6"/>
    <p:sldId id="387" r:id="rId7"/>
    <p:sldId id="583" r:id="rId8"/>
    <p:sldId id="397" r:id="rId9"/>
    <p:sldId id="578" r:id="rId10"/>
    <p:sldId id="577" r:id="rId11"/>
    <p:sldId id="579" r:id="rId12"/>
    <p:sldId id="456" r:id="rId13"/>
    <p:sldId id="568" r:id="rId14"/>
    <p:sldId id="590" r:id="rId15"/>
    <p:sldId id="549" r:id="rId16"/>
    <p:sldId id="570" r:id="rId17"/>
    <p:sldId id="408" r:id="rId18"/>
    <p:sldId id="545" r:id="rId19"/>
    <p:sldId id="409" r:id="rId20"/>
    <p:sldId id="591" r:id="rId21"/>
    <p:sldId id="414" r:id="rId22"/>
    <p:sldId id="474" r:id="rId23"/>
    <p:sldId id="430" r:id="rId24"/>
    <p:sldId id="460" r:id="rId25"/>
    <p:sldId id="459" r:id="rId26"/>
    <p:sldId id="543" r:id="rId27"/>
    <p:sldId id="544" r:id="rId28"/>
    <p:sldId id="410" r:id="rId29"/>
    <p:sldId id="404" r:id="rId30"/>
    <p:sldId id="558" r:id="rId31"/>
    <p:sldId id="584" r:id="rId32"/>
    <p:sldId id="389" r:id="rId33"/>
    <p:sldId id="451" r:id="rId34"/>
    <p:sldId id="382" r:id="rId35"/>
    <p:sldId id="585" r:id="rId36"/>
    <p:sldId id="371" r:id="rId37"/>
    <p:sldId id="587" r:id="rId38"/>
    <p:sldId id="368" r:id="rId39"/>
    <p:sldId id="385" r:id="rId40"/>
    <p:sldId id="550" r:id="rId41"/>
    <p:sldId id="562" r:id="rId42"/>
    <p:sldId id="592" r:id="rId43"/>
    <p:sldId id="463" r:id="rId44"/>
    <p:sldId id="423" r:id="rId45"/>
    <p:sldId id="593" r:id="rId46"/>
    <p:sldId id="576" r:id="rId47"/>
    <p:sldId id="581" r:id="rId48"/>
    <p:sldId id="552" r:id="rId49"/>
    <p:sldId id="553" r:id="rId50"/>
    <p:sldId id="475" r:id="rId51"/>
    <p:sldId id="575" r:id="rId52"/>
    <p:sldId id="425" r:id="rId53"/>
    <p:sldId id="419" r:id="rId54"/>
    <p:sldId id="465" r:id="rId55"/>
    <p:sldId id="466" r:id="rId56"/>
    <p:sldId id="470" r:id="rId57"/>
    <p:sldId id="471" r:id="rId58"/>
    <p:sldId id="472" r:id="rId59"/>
    <p:sldId id="418" r:id="rId60"/>
    <p:sldId id="375" r:id="rId61"/>
    <p:sldId id="393" r:id="rId62"/>
    <p:sldId id="559" r:id="rId63"/>
    <p:sldId id="395" r:id="rId64"/>
    <p:sldId id="384" r:id="rId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9"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B0F"/>
    <a:srgbClr val="388EB4"/>
    <a:srgbClr val="F6640A"/>
    <a:srgbClr val="D4DCEC"/>
    <a:srgbClr val="006699"/>
    <a:srgbClr val="55C056"/>
    <a:srgbClr val="294A7C"/>
    <a:srgbClr val="637D8E"/>
    <a:srgbClr val="1E6083"/>
    <a:srgbClr val="ABE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80" autoAdjust="0"/>
    <p:restoredTop sz="63866" autoAdjust="0"/>
  </p:normalViewPr>
  <p:slideViewPr>
    <p:cSldViewPr>
      <p:cViewPr varScale="1">
        <p:scale>
          <a:sx n="61" d="100"/>
          <a:sy n="61" d="100"/>
        </p:scale>
        <p:origin x="1086" y="42"/>
      </p:cViewPr>
      <p:guideLst>
        <p:guide orient="horz" pos="2160"/>
        <p:guide pos="2880"/>
      </p:guideLst>
    </p:cSldViewPr>
  </p:slideViewPr>
  <p:outlineViewPr>
    <p:cViewPr>
      <p:scale>
        <a:sx n="33" d="100"/>
        <a:sy n="33" d="100"/>
      </p:scale>
      <p:origin x="0" y="-3807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10" d="100"/>
          <a:sy n="110" d="100"/>
        </p:scale>
        <p:origin x="1157" y="-1334"/>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6.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hyperlink" Target="https://pdp.ed.gov/OSEP/Home/Training" TargetMode="Externa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diagrams/_rels/data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6.xml.rels><?xml version="1.0" encoding="UTF-8" standalone="yes"?>
<Relationships xmlns="http://schemas.openxmlformats.org/package/2006/relationships"><Relationship Id="rId3" Type="http://schemas.openxmlformats.org/officeDocument/2006/relationships/hyperlink" Target="https://pdp.ed.gov/OSEP/Home/Training" TargetMode="External"/><Relationship Id="rId7" Type="http://schemas.openxmlformats.org/officeDocument/2006/relationships/image" Target="../media/image52.sv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diagrams/_rels/drawing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9B47FA-4EED-4C07-A90B-2A526104682D}" type="doc">
      <dgm:prSet loTypeId="urn:microsoft.com/office/officeart/2018/2/layout/IconVerticalSolidList" loCatId="icon" qsTypeId="urn:microsoft.com/office/officeart/2005/8/quickstyle/simple2" qsCatId="simple" csTypeId="urn:microsoft.com/office/officeart/2005/8/colors/accent5_2" csCatId="accent5" phldr="1"/>
      <dgm:spPr/>
      <dgm:t>
        <a:bodyPr/>
        <a:lstStyle/>
        <a:p>
          <a:endParaRPr lang="en-US"/>
        </a:p>
      </dgm:t>
    </dgm:pt>
    <dgm:pt modelId="{02A680E2-0C68-4525-BF27-8D26B1FDC99A}">
      <dgm:prSet/>
      <dgm:spPr/>
      <dgm:t>
        <a:bodyPr/>
        <a:lstStyle/>
        <a:p>
          <a:pPr>
            <a:lnSpc>
              <a:spcPct val="100000"/>
            </a:lnSpc>
          </a:pPr>
          <a:r>
            <a:rPr lang="en-US" dirty="0">
              <a:latin typeface="Montserrat" panose="00000500000000000000" pitchFamily="2" charset="0"/>
            </a:rPr>
            <a:t>Orient new grantees to data reporting requirements</a:t>
          </a:r>
        </a:p>
      </dgm:t>
      <dgm:extLst>
        <a:ext uri="{E40237B7-FDA0-4F09-8148-C483321AD2D9}">
          <dgm14:cNvPr xmlns:dgm14="http://schemas.microsoft.com/office/drawing/2010/diagram" id="0" name="" descr="Orient new grantees to data reporting requirements&#10;Improve the quality of data submitted by grantees and scholars&#10;Introduce the PDP Data Collection System (PDPDCS)"/>
        </a:ext>
      </dgm:extLst>
    </dgm:pt>
    <dgm:pt modelId="{25AA249A-3DC0-43EF-82F9-DEAEE1CFA59D}" type="parTrans" cxnId="{EC37157C-C6FA-441E-B731-D2955B8CEB55}">
      <dgm:prSet/>
      <dgm:spPr/>
      <dgm:t>
        <a:bodyPr/>
        <a:lstStyle/>
        <a:p>
          <a:endParaRPr lang="en-US"/>
        </a:p>
      </dgm:t>
    </dgm:pt>
    <dgm:pt modelId="{761F48F8-CBB4-4E8C-B1DD-410E3593C542}" type="sibTrans" cxnId="{EC37157C-C6FA-441E-B731-D2955B8CEB55}">
      <dgm:prSet/>
      <dgm:spPr/>
      <dgm:t>
        <a:bodyPr/>
        <a:lstStyle/>
        <a:p>
          <a:endParaRPr lang="en-US"/>
        </a:p>
      </dgm:t>
    </dgm:pt>
    <dgm:pt modelId="{04F92CAC-51C1-4535-AE56-4EDB207C62A6}">
      <dgm:prSet/>
      <dgm:spPr/>
      <dgm:t>
        <a:bodyPr/>
        <a:lstStyle/>
        <a:p>
          <a:pPr>
            <a:lnSpc>
              <a:spcPct val="100000"/>
            </a:lnSpc>
          </a:pPr>
          <a:r>
            <a:rPr lang="en-US" dirty="0">
              <a:latin typeface="Montserrat" panose="00000500000000000000" pitchFamily="2" charset="0"/>
            </a:rPr>
            <a:t>Improve the quality of data submitted by grantees and scholars</a:t>
          </a:r>
        </a:p>
      </dgm:t>
      <dgm:extLst>
        <a:ext uri="{E40237B7-FDA0-4F09-8148-C483321AD2D9}">
          <dgm14:cNvPr xmlns:dgm14="http://schemas.microsoft.com/office/drawing/2010/diagram" id="0" name="" descr="Orient new grantees to data reporting requirements&#10;Improve the quality of data submitted by grantees and scholars&#10;Introduce the PDP Data Collection System (PDPDCS)"/>
        </a:ext>
      </dgm:extLst>
    </dgm:pt>
    <dgm:pt modelId="{35C9EB6A-0E50-48AD-A3CE-16825B4DEC1B}" type="parTrans" cxnId="{F3E51D35-99FE-4A42-9827-B96521EF94AA}">
      <dgm:prSet/>
      <dgm:spPr/>
      <dgm:t>
        <a:bodyPr/>
        <a:lstStyle/>
        <a:p>
          <a:endParaRPr lang="en-US"/>
        </a:p>
      </dgm:t>
    </dgm:pt>
    <dgm:pt modelId="{94CBD44F-2EFC-4E0F-9B81-B5309022173A}" type="sibTrans" cxnId="{F3E51D35-99FE-4A42-9827-B96521EF94AA}">
      <dgm:prSet/>
      <dgm:spPr/>
      <dgm:t>
        <a:bodyPr/>
        <a:lstStyle/>
        <a:p>
          <a:endParaRPr lang="en-US"/>
        </a:p>
      </dgm:t>
    </dgm:pt>
    <dgm:pt modelId="{E6931B9B-C626-4470-9366-F2788E663FEA}">
      <dgm:prSet/>
      <dgm:spPr/>
      <dgm:t>
        <a:bodyPr/>
        <a:lstStyle/>
        <a:p>
          <a:pPr>
            <a:lnSpc>
              <a:spcPct val="100000"/>
            </a:lnSpc>
          </a:pPr>
          <a:r>
            <a:rPr lang="en-US" dirty="0">
              <a:latin typeface="Montserrat" panose="00000500000000000000" pitchFamily="2" charset="0"/>
            </a:rPr>
            <a:t>Introduce the PDP Data Collection System (PDPDCS)</a:t>
          </a:r>
        </a:p>
      </dgm:t>
      <dgm:extLst>
        <a:ext uri="{E40237B7-FDA0-4F09-8148-C483321AD2D9}">
          <dgm14:cNvPr xmlns:dgm14="http://schemas.microsoft.com/office/drawing/2010/diagram" id="0" name="" descr="Orient new grantees to data reporting requirements&#10;Improve the quality of data submitted by grantees and scholars&#10;Introduce the PDP Data Collection System (PDPDCS)"/>
        </a:ext>
      </dgm:extLst>
    </dgm:pt>
    <dgm:pt modelId="{65186A8D-E10B-4669-A31D-C29E768B61C2}" type="parTrans" cxnId="{A99195C3-EDFA-4F3F-94FA-749FCD415D5E}">
      <dgm:prSet/>
      <dgm:spPr/>
      <dgm:t>
        <a:bodyPr/>
        <a:lstStyle/>
        <a:p>
          <a:endParaRPr lang="en-US"/>
        </a:p>
      </dgm:t>
    </dgm:pt>
    <dgm:pt modelId="{990A6378-B3C3-4E80-9C01-301703E8B554}" type="sibTrans" cxnId="{A99195C3-EDFA-4F3F-94FA-749FCD415D5E}">
      <dgm:prSet/>
      <dgm:spPr/>
      <dgm:t>
        <a:bodyPr/>
        <a:lstStyle/>
        <a:p>
          <a:endParaRPr lang="en-US"/>
        </a:p>
      </dgm:t>
    </dgm:pt>
    <dgm:pt modelId="{A68E4280-6D8B-4DC3-AF06-0608DC110A83}" type="pres">
      <dgm:prSet presAssocID="{C39B47FA-4EED-4C07-A90B-2A526104682D}" presName="root" presStyleCnt="0">
        <dgm:presLayoutVars>
          <dgm:dir/>
          <dgm:resizeHandles val="exact"/>
        </dgm:presLayoutVars>
      </dgm:prSet>
      <dgm:spPr/>
    </dgm:pt>
    <dgm:pt modelId="{32722111-B216-427A-BB96-768A41B35553}" type="pres">
      <dgm:prSet presAssocID="{02A680E2-0C68-4525-BF27-8D26B1FDC99A}" presName="compNode" presStyleCnt="0"/>
      <dgm:spPr/>
    </dgm:pt>
    <dgm:pt modelId="{E68A1F78-2295-4126-986C-3DEB05B969F2}" type="pres">
      <dgm:prSet presAssocID="{02A680E2-0C68-4525-BF27-8D26B1FDC99A}" presName="bgRect" presStyleLbl="bgShp" presStyleIdx="0" presStyleCnt="3"/>
      <dgm:spPr/>
    </dgm:pt>
    <dgm:pt modelId="{FA33CCA1-9A04-4342-B0A3-25EBBF90CBE5}" type="pres">
      <dgm:prSet presAssocID="{02A680E2-0C68-4525-BF27-8D26B1FDC99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r chart"/>
        </a:ext>
      </dgm:extLst>
    </dgm:pt>
    <dgm:pt modelId="{8FE8732F-42A7-43C1-8803-1500A3D28FD1}" type="pres">
      <dgm:prSet presAssocID="{02A680E2-0C68-4525-BF27-8D26B1FDC99A}" presName="spaceRect" presStyleCnt="0"/>
      <dgm:spPr/>
    </dgm:pt>
    <dgm:pt modelId="{6935990D-596A-40D6-BBB9-181829644903}" type="pres">
      <dgm:prSet presAssocID="{02A680E2-0C68-4525-BF27-8D26B1FDC99A}" presName="parTx" presStyleLbl="revTx" presStyleIdx="0" presStyleCnt="3">
        <dgm:presLayoutVars>
          <dgm:chMax val="0"/>
          <dgm:chPref val="0"/>
        </dgm:presLayoutVars>
      </dgm:prSet>
      <dgm:spPr/>
    </dgm:pt>
    <dgm:pt modelId="{F6390227-6BE1-4AF0-9CD9-24CF310E7AD5}" type="pres">
      <dgm:prSet presAssocID="{761F48F8-CBB4-4E8C-B1DD-410E3593C542}" presName="sibTrans" presStyleCnt="0"/>
      <dgm:spPr/>
    </dgm:pt>
    <dgm:pt modelId="{44D33E13-6D63-4F2A-A664-09D4D45AA64A}" type="pres">
      <dgm:prSet presAssocID="{04F92CAC-51C1-4535-AE56-4EDB207C62A6}" presName="compNode" presStyleCnt="0"/>
      <dgm:spPr/>
    </dgm:pt>
    <dgm:pt modelId="{D9E7C95A-E63C-4A7C-93E6-84FAD8B5424F}" type="pres">
      <dgm:prSet presAssocID="{04F92CAC-51C1-4535-AE56-4EDB207C62A6}" presName="bgRect" presStyleLbl="bgShp" presStyleIdx="1" presStyleCnt="3"/>
      <dgm:spPr/>
    </dgm:pt>
    <dgm:pt modelId="{05372CD6-A21E-4C04-9569-EBE3E121336D}" type="pres">
      <dgm:prSet presAssocID="{04F92CAC-51C1-4535-AE56-4EDB207C62A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pward trend"/>
        </a:ext>
      </dgm:extLst>
    </dgm:pt>
    <dgm:pt modelId="{7C5E9901-20A8-49CC-95F2-548827FA5752}" type="pres">
      <dgm:prSet presAssocID="{04F92CAC-51C1-4535-AE56-4EDB207C62A6}" presName="spaceRect" presStyleCnt="0"/>
      <dgm:spPr/>
    </dgm:pt>
    <dgm:pt modelId="{FFABC551-57B0-4345-8E63-E74A95BAC0AB}" type="pres">
      <dgm:prSet presAssocID="{04F92CAC-51C1-4535-AE56-4EDB207C62A6}" presName="parTx" presStyleLbl="revTx" presStyleIdx="1" presStyleCnt="3">
        <dgm:presLayoutVars>
          <dgm:chMax val="0"/>
          <dgm:chPref val="0"/>
        </dgm:presLayoutVars>
      </dgm:prSet>
      <dgm:spPr/>
    </dgm:pt>
    <dgm:pt modelId="{3D32C8D5-D581-4ADA-A6C0-E3D756B7A3D7}" type="pres">
      <dgm:prSet presAssocID="{94CBD44F-2EFC-4E0F-9B81-B5309022173A}" presName="sibTrans" presStyleCnt="0"/>
      <dgm:spPr/>
    </dgm:pt>
    <dgm:pt modelId="{6676666F-CC3D-4257-9E2C-3FA9E1B0D754}" type="pres">
      <dgm:prSet presAssocID="{E6931B9B-C626-4470-9366-F2788E663FEA}" presName="compNode" presStyleCnt="0"/>
      <dgm:spPr/>
    </dgm:pt>
    <dgm:pt modelId="{08ED5365-935D-4757-B4EA-0679E6892175}" type="pres">
      <dgm:prSet presAssocID="{E6931B9B-C626-4470-9366-F2788E663FEA}" presName="bgRect" presStyleLbl="bgShp" presStyleIdx="2" presStyleCnt="3"/>
      <dgm:spPr/>
    </dgm:pt>
    <dgm:pt modelId="{2396DFE6-DADC-4CE8-9549-17D708705B30}" type="pres">
      <dgm:prSet presAssocID="{E6931B9B-C626-4470-9366-F2788E663FE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ers"/>
        </a:ext>
      </dgm:extLst>
    </dgm:pt>
    <dgm:pt modelId="{1162CD74-D65E-4725-B3F5-69227BBE542F}" type="pres">
      <dgm:prSet presAssocID="{E6931B9B-C626-4470-9366-F2788E663FEA}" presName="spaceRect" presStyleCnt="0"/>
      <dgm:spPr/>
    </dgm:pt>
    <dgm:pt modelId="{C27EA84D-20D3-4257-825E-BB2E6E14C55B}" type="pres">
      <dgm:prSet presAssocID="{E6931B9B-C626-4470-9366-F2788E663FEA}" presName="parTx" presStyleLbl="revTx" presStyleIdx="2" presStyleCnt="3">
        <dgm:presLayoutVars>
          <dgm:chMax val="0"/>
          <dgm:chPref val="0"/>
        </dgm:presLayoutVars>
      </dgm:prSet>
      <dgm:spPr/>
    </dgm:pt>
  </dgm:ptLst>
  <dgm:cxnLst>
    <dgm:cxn modelId="{F3E51D35-99FE-4A42-9827-B96521EF94AA}" srcId="{C39B47FA-4EED-4C07-A90B-2A526104682D}" destId="{04F92CAC-51C1-4535-AE56-4EDB207C62A6}" srcOrd="1" destOrd="0" parTransId="{35C9EB6A-0E50-48AD-A3CE-16825B4DEC1B}" sibTransId="{94CBD44F-2EFC-4E0F-9B81-B5309022173A}"/>
    <dgm:cxn modelId="{81F77F72-119C-44E3-AFED-587E3D6F1116}" type="presOf" srcId="{E6931B9B-C626-4470-9366-F2788E663FEA}" destId="{C27EA84D-20D3-4257-825E-BB2E6E14C55B}" srcOrd="0" destOrd="0" presId="urn:microsoft.com/office/officeart/2018/2/layout/IconVerticalSolidList"/>
    <dgm:cxn modelId="{612E0658-16CA-426A-BE9F-2FB19D819E9D}" type="presOf" srcId="{04F92CAC-51C1-4535-AE56-4EDB207C62A6}" destId="{FFABC551-57B0-4345-8E63-E74A95BAC0AB}" srcOrd="0" destOrd="0" presId="urn:microsoft.com/office/officeart/2018/2/layout/IconVerticalSolidList"/>
    <dgm:cxn modelId="{EC37157C-C6FA-441E-B731-D2955B8CEB55}" srcId="{C39B47FA-4EED-4C07-A90B-2A526104682D}" destId="{02A680E2-0C68-4525-BF27-8D26B1FDC99A}" srcOrd="0" destOrd="0" parTransId="{25AA249A-3DC0-43EF-82F9-DEAEE1CFA59D}" sibTransId="{761F48F8-CBB4-4E8C-B1DD-410E3593C542}"/>
    <dgm:cxn modelId="{ADE79998-1C64-4B5A-8A00-DEE60E952BBA}" type="presOf" srcId="{02A680E2-0C68-4525-BF27-8D26B1FDC99A}" destId="{6935990D-596A-40D6-BBB9-181829644903}" srcOrd="0" destOrd="0" presId="urn:microsoft.com/office/officeart/2018/2/layout/IconVerticalSolidList"/>
    <dgm:cxn modelId="{9D59AAAF-542B-4AAD-BD39-703961D2D7A9}" type="presOf" srcId="{C39B47FA-4EED-4C07-A90B-2A526104682D}" destId="{A68E4280-6D8B-4DC3-AF06-0608DC110A83}" srcOrd="0" destOrd="0" presId="urn:microsoft.com/office/officeart/2018/2/layout/IconVerticalSolidList"/>
    <dgm:cxn modelId="{A99195C3-EDFA-4F3F-94FA-749FCD415D5E}" srcId="{C39B47FA-4EED-4C07-A90B-2A526104682D}" destId="{E6931B9B-C626-4470-9366-F2788E663FEA}" srcOrd="2" destOrd="0" parTransId="{65186A8D-E10B-4669-A31D-C29E768B61C2}" sibTransId="{990A6378-B3C3-4E80-9C01-301703E8B554}"/>
    <dgm:cxn modelId="{A01F3540-852D-49A4-B6FF-34A9F4D9D9D0}" type="presParOf" srcId="{A68E4280-6D8B-4DC3-AF06-0608DC110A83}" destId="{32722111-B216-427A-BB96-768A41B35553}" srcOrd="0" destOrd="0" presId="urn:microsoft.com/office/officeart/2018/2/layout/IconVerticalSolidList"/>
    <dgm:cxn modelId="{BF3DFD89-F041-4C37-AAF9-A975081551D9}" type="presParOf" srcId="{32722111-B216-427A-BB96-768A41B35553}" destId="{E68A1F78-2295-4126-986C-3DEB05B969F2}" srcOrd="0" destOrd="0" presId="urn:microsoft.com/office/officeart/2018/2/layout/IconVerticalSolidList"/>
    <dgm:cxn modelId="{995BC84D-850A-458D-9B23-AA4011DCD501}" type="presParOf" srcId="{32722111-B216-427A-BB96-768A41B35553}" destId="{FA33CCA1-9A04-4342-B0A3-25EBBF90CBE5}" srcOrd="1" destOrd="0" presId="urn:microsoft.com/office/officeart/2018/2/layout/IconVerticalSolidList"/>
    <dgm:cxn modelId="{94A18AB3-4905-436C-ACCB-96BFEA2BCC1B}" type="presParOf" srcId="{32722111-B216-427A-BB96-768A41B35553}" destId="{8FE8732F-42A7-43C1-8803-1500A3D28FD1}" srcOrd="2" destOrd="0" presId="urn:microsoft.com/office/officeart/2018/2/layout/IconVerticalSolidList"/>
    <dgm:cxn modelId="{262F3A0D-A2C7-4F70-AD44-FFDF60E40EA0}" type="presParOf" srcId="{32722111-B216-427A-BB96-768A41B35553}" destId="{6935990D-596A-40D6-BBB9-181829644903}" srcOrd="3" destOrd="0" presId="urn:microsoft.com/office/officeart/2018/2/layout/IconVerticalSolidList"/>
    <dgm:cxn modelId="{F85196A3-0F30-4706-B040-3F5CB60083FC}" type="presParOf" srcId="{A68E4280-6D8B-4DC3-AF06-0608DC110A83}" destId="{F6390227-6BE1-4AF0-9CD9-24CF310E7AD5}" srcOrd="1" destOrd="0" presId="urn:microsoft.com/office/officeart/2018/2/layout/IconVerticalSolidList"/>
    <dgm:cxn modelId="{2DECFDC2-CDF3-4438-B680-EE3B193EF70F}" type="presParOf" srcId="{A68E4280-6D8B-4DC3-AF06-0608DC110A83}" destId="{44D33E13-6D63-4F2A-A664-09D4D45AA64A}" srcOrd="2" destOrd="0" presId="urn:microsoft.com/office/officeart/2018/2/layout/IconVerticalSolidList"/>
    <dgm:cxn modelId="{F817195B-988E-45C8-8367-6CA1418706A3}" type="presParOf" srcId="{44D33E13-6D63-4F2A-A664-09D4D45AA64A}" destId="{D9E7C95A-E63C-4A7C-93E6-84FAD8B5424F}" srcOrd="0" destOrd="0" presId="urn:microsoft.com/office/officeart/2018/2/layout/IconVerticalSolidList"/>
    <dgm:cxn modelId="{BEF7FC9D-CE33-4FA7-836C-1E9B90956F76}" type="presParOf" srcId="{44D33E13-6D63-4F2A-A664-09D4D45AA64A}" destId="{05372CD6-A21E-4C04-9569-EBE3E121336D}" srcOrd="1" destOrd="0" presId="urn:microsoft.com/office/officeart/2018/2/layout/IconVerticalSolidList"/>
    <dgm:cxn modelId="{3907FF2C-907B-4D8A-B783-4731F74D97C5}" type="presParOf" srcId="{44D33E13-6D63-4F2A-A664-09D4D45AA64A}" destId="{7C5E9901-20A8-49CC-95F2-548827FA5752}" srcOrd="2" destOrd="0" presId="urn:microsoft.com/office/officeart/2018/2/layout/IconVerticalSolidList"/>
    <dgm:cxn modelId="{999C6EC9-9C9D-4360-A6C2-AAEC36E40010}" type="presParOf" srcId="{44D33E13-6D63-4F2A-A664-09D4D45AA64A}" destId="{FFABC551-57B0-4345-8E63-E74A95BAC0AB}" srcOrd="3" destOrd="0" presId="urn:microsoft.com/office/officeart/2018/2/layout/IconVerticalSolidList"/>
    <dgm:cxn modelId="{330EE59D-E9C1-4D8F-8245-43F7EB8EA3D7}" type="presParOf" srcId="{A68E4280-6D8B-4DC3-AF06-0608DC110A83}" destId="{3D32C8D5-D581-4ADA-A6C0-E3D756B7A3D7}" srcOrd="3" destOrd="0" presId="urn:microsoft.com/office/officeart/2018/2/layout/IconVerticalSolidList"/>
    <dgm:cxn modelId="{E12C3AF0-AC29-4537-9358-0B4326738BBB}" type="presParOf" srcId="{A68E4280-6D8B-4DC3-AF06-0608DC110A83}" destId="{6676666F-CC3D-4257-9E2C-3FA9E1B0D754}" srcOrd="4" destOrd="0" presId="urn:microsoft.com/office/officeart/2018/2/layout/IconVerticalSolidList"/>
    <dgm:cxn modelId="{1092D791-3553-48C3-875E-966281AE64FA}" type="presParOf" srcId="{6676666F-CC3D-4257-9E2C-3FA9E1B0D754}" destId="{08ED5365-935D-4757-B4EA-0679E6892175}" srcOrd="0" destOrd="0" presId="urn:microsoft.com/office/officeart/2018/2/layout/IconVerticalSolidList"/>
    <dgm:cxn modelId="{DB565250-4371-4992-8EC8-EF435BAA59F8}" type="presParOf" srcId="{6676666F-CC3D-4257-9E2C-3FA9E1B0D754}" destId="{2396DFE6-DADC-4CE8-9549-17D708705B30}" srcOrd="1" destOrd="0" presId="urn:microsoft.com/office/officeart/2018/2/layout/IconVerticalSolidList"/>
    <dgm:cxn modelId="{F661D834-706C-440B-9774-F146F79FC282}" type="presParOf" srcId="{6676666F-CC3D-4257-9E2C-3FA9E1B0D754}" destId="{1162CD74-D65E-4725-B3F5-69227BBE542F}" srcOrd="2" destOrd="0" presId="urn:microsoft.com/office/officeart/2018/2/layout/IconVerticalSolidList"/>
    <dgm:cxn modelId="{B5EEE8E8-E8CE-45DF-B374-73125D9C4094}" type="presParOf" srcId="{6676666F-CC3D-4257-9E2C-3FA9E1B0D754}" destId="{C27EA84D-20D3-4257-825E-BB2E6E14C55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857A24-3FC8-4708-9594-9F9EB293D4B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09B106E-5A87-438B-B4CB-0E200FA65456}">
      <dgm:prSet/>
      <dgm:spPr/>
      <dgm:t>
        <a:bodyPr/>
        <a:lstStyle/>
        <a:p>
          <a:pPr>
            <a:lnSpc>
              <a:spcPct val="100000"/>
            </a:lnSpc>
          </a:pPr>
          <a:r>
            <a:rPr lang="en-US" dirty="0">
              <a:latin typeface="Montserrat" panose="00000500000000000000" pitchFamily="2" charset="0"/>
            </a:rPr>
            <a:t>Helps measure whether the PDP is </a:t>
          </a:r>
          <a:br>
            <a:rPr lang="en-US" dirty="0">
              <a:latin typeface="Montserrat" panose="00000500000000000000" pitchFamily="2" charset="0"/>
            </a:rPr>
          </a:br>
          <a:r>
            <a:rPr lang="en-US" dirty="0">
              <a:latin typeface="Montserrat" panose="00000500000000000000" pitchFamily="2" charset="0"/>
            </a:rPr>
            <a:t>meeting its objectives</a:t>
          </a:r>
        </a:p>
      </dgm:t>
      <dgm:extLst>
        <a:ext uri="{E40237B7-FDA0-4F09-8148-C483321AD2D9}">
          <dgm14:cNvPr xmlns:dgm14="http://schemas.microsoft.com/office/drawing/2010/diagram" id="0" name="" descr="Helps measure whether the PDP is &#10;meeting its objectives&#10;Demonstrates program progress &#10;and effectiveness over time&#10;Used by Congress to determine future &#10;program funding&#10;Required under the Government Performance and Results Act (GPRA)"/>
        </a:ext>
      </dgm:extLst>
    </dgm:pt>
    <dgm:pt modelId="{B4110452-3984-4B20-97C7-F0858C92C886}" type="parTrans" cxnId="{DB8D9267-4523-4496-8148-5DCFFD966DEC}">
      <dgm:prSet/>
      <dgm:spPr/>
      <dgm:t>
        <a:bodyPr/>
        <a:lstStyle/>
        <a:p>
          <a:endParaRPr lang="en-US"/>
        </a:p>
      </dgm:t>
    </dgm:pt>
    <dgm:pt modelId="{00845EF5-3A7B-472B-941C-C479D6CF1C73}" type="sibTrans" cxnId="{DB8D9267-4523-4496-8148-5DCFFD966DEC}">
      <dgm:prSet/>
      <dgm:spPr/>
      <dgm:t>
        <a:bodyPr/>
        <a:lstStyle/>
        <a:p>
          <a:endParaRPr lang="en-US"/>
        </a:p>
      </dgm:t>
    </dgm:pt>
    <dgm:pt modelId="{F743D0AE-264C-48EB-85FF-E246792090BE}">
      <dgm:prSet/>
      <dgm:spPr/>
      <dgm:t>
        <a:bodyPr/>
        <a:lstStyle/>
        <a:p>
          <a:pPr>
            <a:lnSpc>
              <a:spcPct val="100000"/>
            </a:lnSpc>
          </a:pPr>
          <a:r>
            <a:rPr lang="en-US" dirty="0">
              <a:latin typeface="Montserrat" panose="00000500000000000000" pitchFamily="2" charset="0"/>
            </a:rPr>
            <a:t>Demonstrates program progress </a:t>
          </a:r>
          <a:br>
            <a:rPr lang="en-US" dirty="0">
              <a:latin typeface="Montserrat" panose="00000500000000000000" pitchFamily="2" charset="0"/>
            </a:rPr>
          </a:br>
          <a:r>
            <a:rPr lang="en-US" dirty="0">
              <a:latin typeface="Montserrat" panose="00000500000000000000" pitchFamily="2" charset="0"/>
            </a:rPr>
            <a:t>and effectiveness over time</a:t>
          </a:r>
        </a:p>
      </dgm:t>
      <dgm:extLst>
        <a:ext uri="{E40237B7-FDA0-4F09-8148-C483321AD2D9}">
          <dgm14:cNvPr xmlns:dgm14="http://schemas.microsoft.com/office/drawing/2010/diagram" id="0" name="" descr="Helps measure whether the PDP is &#10;meeting its objectives&#10;Demonstrates program progress &#10;and effectiveness over time&#10;Used by Congress to determine future &#10;program funding&#10;Required under the Government Performance and Results Act (GPRA)"/>
        </a:ext>
      </dgm:extLst>
    </dgm:pt>
    <dgm:pt modelId="{03FA95DE-F2E1-488F-8E18-E60EE70E301B}" type="parTrans" cxnId="{6F51AE08-F2B6-4561-AC59-2C03EADAC341}">
      <dgm:prSet/>
      <dgm:spPr/>
      <dgm:t>
        <a:bodyPr/>
        <a:lstStyle/>
        <a:p>
          <a:endParaRPr lang="en-US"/>
        </a:p>
      </dgm:t>
    </dgm:pt>
    <dgm:pt modelId="{D54EB71F-6417-4B0A-A1BD-D3BE8A7F11C1}" type="sibTrans" cxnId="{6F51AE08-F2B6-4561-AC59-2C03EADAC341}">
      <dgm:prSet/>
      <dgm:spPr/>
      <dgm:t>
        <a:bodyPr/>
        <a:lstStyle/>
        <a:p>
          <a:endParaRPr lang="en-US"/>
        </a:p>
      </dgm:t>
    </dgm:pt>
    <dgm:pt modelId="{BCB4447F-40E2-4698-A61E-6D8666290360}">
      <dgm:prSet/>
      <dgm:spPr/>
      <dgm:t>
        <a:bodyPr/>
        <a:lstStyle/>
        <a:p>
          <a:pPr>
            <a:lnSpc>
              <a:spcPct val="100000"/>
            </a:lnSpc>
          </a:pPr>
          <a:r>
            <a:rPr lang="en-US" dirty="0">
              <a:latin typeface="Montserrat" panose="00000500000000000000" pitchFamily="2" charset="0"/>
            </a:rPr>
            <a:t>Used by Congress to determine future </a:t>
          </a:r>
          <a:br>
            <a:rPr lang="en-US" dirty="0">
              <a:latin typeface="Montserrat" panose="00000500000000000000" pitchFamily="2" charset="0"/>
            </a:rPr>
          </a:br>
          <a:r>
            <a:rPr lang="en-US" dirty="0">
              <a:latin typeface="Montserrat" panose="00000500000000000000" pitchFamily="2" charset="0"/>
            </a:rPr>
            <a:t>program funding</a:t>
          </a:r>
        </a:p>
      </dgm:t>
      <dgm:extLst>
        <a:ext uri="{E40237B7-FDA0-4F09-8148-C483321AD2D9}">
          <dgm14:cNvPr xmlns:dgm14="http://schemas.microsoft.com/office/drawing/2010/diagram" id="0" name="" descr="Helps measure whether the PDP is &#10;meeting its objectives&#10;Demonstrates program progress &#10;and effectiveness over time&#10;Used by Congress to determine future &#10;program funding&#10;Required under the Government Performance and Results Act (GPRA)"/>
        </a:ext>
      </dgm:extLst>
    </dgm:pt>
    <dgm:pt modelId="{A1134A48-95B6-4111-ABA0-1FDFC75BCEF9}" type="parTrans" cxnId="{CDB48A68-445F-4AE2-A274-56AE087F4D1E}">
      <dgm:prSet/>
      <dgm:spPr/>
      <dgm:t>
        <a:bodyPr/>
        <a:lstStyle/>
        <a:p>
          <a:endParaRPr lang="en-US"/>
        </a:p>
      </dgm:t>
    </dgm:pt>
    <dgm:pt modelId="{7EA9FA9C-C9F4-4263-8B8C-EBE27F82DD93}" type="sibTrans" cxnId="{CDB48A68-445F-4AE2-A274-56AE087F4D1E}">
      <dgm:prSet/>
      <dgm:spPr/>
      <dgm:t>
        <a:bodyPr/>
        <a:lstStyle/>
        <a:p>
          <a:endParaRPr lang="en-US"/>
        </a:p>
      </dgm:t>
    </dgm:pt>
    <dgm:pt modelId="{C841AFF2-ED40-407A-9A0A-7318DC0B38B9}">
      <dgm:prSet/>
      <dgm:spPr/>
      <dgm:t>
        <a:bodyPr/>
        <a:lstStyle/>
        <a:p>
          <a:pPr>
            <a:lnSpc>
              <a:spcPct val="100000"/>
            </a:lnSpc>
          </a:pPr>
          <a:r>
            <a:rPr lang="en-US" dirty="0">
              <a:latin typeface="Montserrat" panose="00000500000000000000" pitchFamily="2" charset="0"/>
            </a:rPr>
            <a:t>Required under the Government Performance and Results Act (GPRA)</a:t>
          </a:r>
        </a:p>
      </dgm:t>
      <dgm:extLst>
        <a:ext uri="{E40237B7-FDA0-4F09-8148-C483321AD2D9}">
          <dgm14:cNvPr xmlns:dgm14="http://schemas.microsoft.com/office/drawing/2010/diagram" id="0" name="" descr="Helps measure whether the PDP is &#10;meeting its objectives&#10;Demonstrates program progress &#10;and effectiveness over time&#10;Used by Congress to determine future &#10;program funding&#10;Required under the Government Performance and Results Act (GPRA)"/>
        </a:ext>
      </dgm:extLst>
    </dgm:pt>
    <dgm:pt modelId="{4D086C1E-8E5C-4E32-B788-425A2983A4CB}" type="parTrans" cxnId="{2EEAC047-7F5D-41F5-ABC8-9482B8942BAA}">
      <dgm:prSet/>
      <dgm:spPr/>
      <dgm:t>
        <a:bodyPr/>
        <a:lstStyle/>
        <a:p>
          <a:endParaRPr lang="en-US"/>
        </a:p>
      </dgm:t>
    </dgm:pt>
    <dgm:pt modelId="{0B05D8DD-ED8C-4C09-A788-1082E23828B3}" type="sibTrans" cxnId="{2EEAC047-7F5D-41F5-ABC8-9482B8942BAA}">
      <dgm:prSet/>
      <dgm:spPr/>
      <dgm:t>
        <a:bodyPr/>
        <a:lstStyle/>
        <a:p>
          <a:endParaRPr lang="en-US"/>
        </a:p>
      </dgm:t>
    </dgm:pt>
    <dgm:pt modelId="{AD6271C9-39B0-44F4-807A-ECA8B9C94927}" type="pres">
      <dgm:prSet presAssocID="{F0857A24-3FC8-4708-9594-9F9EB293D4BC}" presName="root" presStyleCnt="0">
        <dgm:presLayoutVars>
          <dgm:dir/>
          <dgm:resizeHandles val="exact"/>
        </dgm:presLayoutVars>
      </dgm:prSet>
      <dgm:spPr/>
    </dgm:pt>
    <dgm:pt modelId="{474CACB5-ECED-40C3-82B2-E7D7A8BDCC87}" type="pres">
      <dgm:prSet presAssocID="{409B106E-5A87-438B-B4CB-0E200FA65456}" presName="compNode" presStyleCnt="0"/>
      <dgm:spPr/>
    </dgm:pt>
    <dgm:pt modelId="{84FC2D1A-8027-4136-88AC-B0B064A284F2}" type="pres">
      <dgm:prSet presAssocID="{409B106E-5A87-438B-B4CB-0E200FA65456}" presName="bgRect" presStyleLbl="bgShp" presStyleIdx="0" presStyleCnt="4"/>
      <dgm:spPr/>
    </dgm:pt>
    <dgm:pt modelId="{9BA6CF08-FBCD-4CF2-8610-6786206008F6}" type="pres">
      <dgm:prSet presAssocID="{409B106E-5A87-438B-B4CB-0E200FA6545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r chart"/>
        </a:ext>
      </dgm:extLst>
    </dgm:pt>
    <dgm:pt modelId="{FC6494E7-9ECF-4F66-8C47-2BA519D19E10}" type="pres">
      <dgm:prSet presAssocID="{409B106E-5A87-438B-B4CB-0E200FA65456}" presName="spaceRect" presStyleCnt="0"/>
      <dgm:spPr/>
    </dgm:pt>
    <dgm:pt modelId="{B1899435-36F8-4921-9333-12FF13684641}" type="pres">
      <dgm:prSet presAssocID="{409B106E-5A87-438B-B4CB-0E200FA65456}" presName="parTx" presStyleLbl="revTx" presStyleIdx="0" presStyleCnt="4">
        <dgm:presLayoutVars>
          <dgm:chMax val="0"/>
          <dgm:chPref val="0"/>
        </dgm:presLayoutVars>
      </dgm:prSet>
      <dgm:spPr/>
    </dgm:pt>
    <dgm:pt modelId="{F9DA6B84-7F02-4BBF-8E38-4533647D3116}" type="pres">
      <dgm:prSet presAssocID="{00845EF5-3A7B-472B-941C-C479D6CF1C73}" presName="sibTrans" presStyleCnt="0"/>
      <dgm:spPr/>
    </dgm:pt>
    <dgm:pt modelId="{C8DFF171-56E9-4DA5-9355-921D778A9C26}" type="pres">
      <dgm:prSet presAssocID="{F743D0AE-264C-48EB-85FF-E246792090BE}" presName="compNode" presStyleCnt="0"/>
      <dgm:spPr/>
    </dgm:pt>
    <dgm:pt modelId="{DCA75966-58CA-4D1B-BF2F-D0F2AC30351F}" type="pres">
      <dgm:prSet presAssocID="{F743D0AE-264C-48EB-85FF-E246792090BE}" presName="bgRect" presStyleLbl="bgShp" presStyleIdx="1" presStyleCnt="4"/>
      <dgm:spPr/>
    </dgm:pt>
    <dgm:pt modelId="{D4A7FE65-5165-4401-9EB1-01FE5CF25EE8}" type="pres">
      <dgm:prSet presAssocID="{F743D0AE-264C-48EB-85FF-E246792090B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urglass"/>
        </a:ext>
      </dgm:extLst>
    </dgm:pt>
    <dgm:pt modelId="{7D702087-AC57-47F8-B72F-681EAB5B5350}" type="pres">
      <dgm:prSet presAssocID="{F743D0AE-264C-48EB-85FF-E246792090BE}" presName="spaceRect" presStyleCnt="0"/>
      <dgm:spPr/>
    </dgm:pt>
    <dgm:pt modelId="{880E5307-7442-4B08-95CA-B420C873A177}" type="pres">
      <dgm:prSet presAssocID="{F743D0AE-264C-48EB-85FF-E246792090BE}" presName="parTx" presStyleLbl="revTx" presStyleIdx="1" presStyleCnt="4">
        <dgm:presLayoutVars>
          <dgm:chMax val="0"/>
          <dgm:chPref val="0"/>
        </dgm:presLayoutVars>
      </dgm:prSet>
      <dgm:spPr/>
    </dgm:pt>
    <dgm:pt modelId="{28E16D80-CEF5-42A3-A887-80908273BD95}" type="pres">
      <dgm:prSet presAssocID="{D54EB71F-6417-4B0A-A1BD-D3BE8A7F11C1}" presName="sibTrans" presStyleCnt="0"/>
      <dgm:spPr/>
    </dgm:pt>
    <dgm:pt modelId="{9AD73EF3-7AD1-4F6A-945E-36C2B25ECA40}" type="pres">
      <dgm:prSet presAssocID="{BCB4447F-40E2-4698-A61E-6D8666290360}" presName="compNode" presStyleCnt="0"/>
      <dgm:spPr/>
    </dgm:pt>
    <dgm:pt modelId="{80D324D2-1603-4A94-A7BF-A04D2210B804}" type="pres">
      <dgm:prSet presAssocID="{BCB4447F-40E2-4698-A61E-6D8666290360}" presName="bgRect" presStyleLbl="bgShp" presStyleIdx="2" presStyleCnt="4"/>
      <dgm:spPr/>
    </dgm:pt>
    <dgm:pt modelId="{6D49518B-8365-4CA3-ADE6-AE2C84438DB2}" type="pres">
      <dgm:prSet presAssocID="{BCB4447F-40E2-4698-A61E-6D866629036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46064BD5-D5B7-46ED-B8D9-6E87A53BF2D2}" type="pres">
      <dgm:prSet presAssocID="{BCB4447F-40E2-4698-A61E-6D8666290360}" presName="spaceRect" presStyleCnt="0"/>
      <dgm:spPr/>
    </dgm:pt>
    <dgm:pt modelId="{9C4B2B2D-58A5-417A-B671-85F5AD32298F}" type="pres">
      <dgm:prSet presAssocID="{BCB4447F-40E2-4698-A61E-6D8666290360}" presName="parTx" presStyleLbl="revTx" presStyleIdx="2" presStyleCnt="4">
        <dgm:presLayoutVars>
          <dgm:chMax val="0"/>
          <dgm:chPref val="0"/>
        </dgm:presLayoutVars>
      </dgm:prSet>
      <dgm:spPr/>
    </dgm:pt>
    <dgm:pt modelId="{C60175F6-F4E3-4901-A59B-C9172ADC6733}" type="pres">
      <dgm:prSet presAssocID="{7EA9FA9C-C9F4-4263-8B8C-EBE27F82DD93}" presName="sibTrans" presStyleCnt="0"/>
      <dgm:spPr/>
    </dgm:pt>
    <dgm:pt modelId="{43DB08AE-7384-4380-86C6-D56B66A2C879}" type="pres">
      <dgm:prSet presAssocID="{C841AFF2-ED40-407A-9A0A-7318DC0B38B9}" presName="compNode" presStyleCnt="0"/>
      <dgm:spPr/>
    </dgm:pt>
    <dgm:pt modelId="{8F680945-A52C-4C44-ABB8-8C25498A3A1E}" type="pres">
      <dgm:prSet presAssocID="{C841AFF2-ED40-407A-9A0A-7318DC0B38B9}" presName="bgRect" presStyleLbl="bgShp" presStyleIdx="3" presStyleCnt="4"/>
      <dgm:spPr/>
    </dgm:pt>
    <dgm:pt modelId="{8510B0D6-8622-4162-B32C-490EE3C0E1D4}" type="pres">
      <dgm:prSet presAssocID="{C841AFF2-ED40-407A-9A0A-7318DC0B38B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ank"/>
        </a:ext>
      </dgm:extLst>
    </dgm:pt>
    <dgm:pt modelId="{05EF219B-B321-4A6D-ABCA-6180658B4194}" type="pres">
      <dgm:prSet presAssocID="{C841AFF2-ED40-407A-9A0A-7318DC0B38B9}" presName="spaceRect" presStyleCnt="0"/>
      <dgm:spPr/>
    </dgm:pt>
    <dgm:pt modelId="{A23B45FD-9ED5-4F18-93EC-6C9F1D8D017A}" type="pres">
      <dgm:prSet presAssocID="{C841AFF2-ED40-407A-9A0A-7318DC0B38B9}" presName="parTx" presStyleLbl="revTx" presStyleIdx="3" presStyleCnt="4">
        <dgm:presLayoutVars>
          <dgm:chMax val="0"/>
          <dgm:chPref val="0"/>
        </dgm:presLayoutVars>
      </dgm:prSet>
      <dgm:spPr/>
    </dgm:pt>
  </dgm:ptLst>
  <dgm:cxnLst>
    <dgm:cxn modelId="{6F51AE08-F2B6-4561-AC59-2C03EADAC341}" srcId="{F0857A24-3FC8-4708-9594-9F9EB293D4BC}" destId="{F743D0AE-264C-48EB-85FF-E246792090BE}" srcOrd="1" destOrd="0" parTransId="{03FA95DE-F2E1-488F-8E18-E60EE70E301B}" sibTransId="{D54EB71F-6417-4B0A-A1BD-D3BE8A7F11C1}"/>
    <dgm:cxn modelId="{DB8D9267-4523-4496-8148-5DCFFD966DEC}" srcId="{F0857A24-3FC8-4708-9594-9F9EB293D4BC}" destId="{409B106E-5A87-438B-B4CB-0E200FA65456}" srcOrd="0" destOrd="0" parTransId="{B4110452-3984-4B20-97C7-F0858C92C886}" sibTransId="{00845EF5-3A7B-472B-941C-C479D6CF1C73}"/>
    <dgm:cxn modelId="{2EEAC047-7F5D-41F5-ABC8-9482B8942BAA}" srcId="{F0857A24-3FC8-4708-9594-9F9EB293D4BC}" destId="{C841AFF2-ED40-407A-9A0A-7318DC0B38B9}" srcOrd="3" destOrd="0" parTransId="{4D086C1E-8E5C-4E32-B788-425A2983A4CB}" sibTransId="{0B05D8DD-ED8C-4C09-A788-1082E23828B3}"/>
    <dgm:cxn modelId="{CDB48A68-445F-4AE2-A274-56AE087F4D1E}" srcId="{F0857A24-3FC8-4708-9594-9F9EB293D4BC}" destId="{BCB4447F-40E2-4698-A61E-6D8666290360}" srcOrd="2" destOrd="0" parTransId="{A1134A48-95B6-4111-ABA0-1FDFC75BCEF9}" sibTransId="{7EA9FA9C-C9F4-4263-8B8C-EBE27F82DD93}"/>
    <dgm:cxn modelId="{9C797A49-77D2-45B8-85D4-7585062C3170}" type="presOf" srcId="{F0857A24-3FC8-4708-9594-9F9EB293D4BC}" destId="{AD6271C9-39B0-44F4-807A-ECA8B9C94927}" srcOrd="0" destOrd="0" presId="urn:microsoft.com/office/officeart/2018/2/layout/IconVerticalSolidList"/>
    <dgm:cxn modelId="{BFD12C52-D5AF-416B-9C2E-5FD8A90098C2}" type="presOf" srcId="{C841AFF2-ED40-407A-9A0A-7318DC0B38B9}" destId="{A23B45FD-9ED5-4F18-93EC-6C9F1D8D017A}" srcOrd="0" destOrd="0" presId="urn:microsoft.com/office/officeart/2018/2/layout/IconVerticalSolidList"/>
    <dgm:cxn modelId="{05041190-20B5-458D-B5B9-99A9045B3927}" type="presOf" srcId="{F743D0AE-264C-48EB-85FF-E246792090BE}" destId="{880E5307-7442-4B08-95CA-B420C873A177}" srcOrd="0" destOrd="0" presId="urn:microsoft.com/office/officeart/2018/2/layout/IconVerticalSolidList"/>
    <dgm:cxn modelId="{AA7A3ACC-5FC9-460D-BFD9-47924FDEC9B8}" type="presOf" srcId="{409B106E-5A87-438B-B4CB-0E200FA65456}" destId="{B1899435-36F8-4921-9333-12FF13684641}" srcOrd="0" destOrd="0" presId="urn:microsoft.com/office/officeart/2018/2/layout/IconVerticalSolidList"/>
    <dgm:cxn modelId="{E7F4A5D8-AF6A-4D4D-8E99-AB65C30A2489}" type="presOf" srcId="{BCB4447F-40E2-4698-A61E-6D8666290360}" destId="{9C4B2B2D-58A5-417A-B671-85F5AD32298F}" srcOrd="0" destOrd="0" presId="urn:microsoft.com/office/officeart/2018/2/layout/IconVerticalSolidList"/>
    <dgm:cxn modelId="{5E4692BF-BC75-4B3F-A879-DB56D32897DE}" type="presParOf" srcId="{AD6271C9-39B0-44F4-807A-ECA8B9C94927}" destId="{474CACB5-ECED-40C3-82B2-E7D7A8BDCC87}" srcOrd="0" destOrd="0" presId="urn:microsoft.com/office/officeart/2018/2/layout/IconVerticalSolidList"/>
    <dgm:cxn modelId="{806005D5-CD5E-4447-8039-7092933D7F80}" type="presParOf" srcId="{474CACB5-ECED-40C3-82B2-E7D7A8BDCC87}" destId="{84FC2D1A-8027-4136-88AC-B0B064A284F2}" srcOrd="0" destOrd="0" presId="urn:microsoft.com/office/officeart/2018/2/layout/IconVerticalSolidList"/>
    <dgm:cxn modelId="{BA473717-43F0-4BAC-9ACF-17044E7B2EAD}" type="presParOf" srcId="{474CACB5-ECED-40C3-82B2-E7D7A8BDCC87}" destId="{9BA6CF08-FBCD-4CF2-8610-6786206008F6}" srcOrd="1" destOrd="0" presId="urn:microsoft.com/office/officeart/2018/2/layout/IconVerticalSolidList"/>
    <dgm:cxn modelId="{BD1171DF-966C-438C-AFE8-9B247D0C26E3}" type="presParOf" srcId="{474CACB5-ECED-40C3-82B2-E7D7A8BDCC87}" destId="{FC6494E7-9ECF-4F66-8C47-2BA519D19E10}" srcOrd="2" destOrd="0" presId="urn:microsoft.com/office/officeart/2018/2/layout/IconVerticalSolidList"/>
    <dgm:cxn modelId="{72F027B1-9B4D-4AE3-8116-B77BA028AF9E}" type="presParOf" srcId="{474CACB5-ECED-40C3-82B2-E7D7A8BDCC87}" destId="{B1899435-36F8-4921-9333-12FF13684641}" srcOrd="3" destOrd="0" presId="urn:microsoft.com/office/officeart/2018/2/layout/IconVerticalSolidList"/>
    <dgm:cxn modelId="{E29E1486-08A4-434C-80DA-C3A153378A18}" type="presParOf" srcId="{AD6271C9-39B0-44F4-807A-ECA8B9C94927}" destId="{F9DA6B84-7F02-4BBF-8E38-4533647D3116}" srcOrd="1" destOrd="0" presId="urn:microsoft.com/office/officeart/2018/2/layout/IconVerticalSolidList"/>
    <dgm:cxn modelId="{8A50489F-E492-4CFF-94BF-B11F6E5FC996}" type="presParOf" srcId="{AD6271C9-39B0-44F4-807A-ECA8B9C94927}" destId="{C8DFF171-56E9-4DA5-9355-921D778A9C26}" srcOrd="2" destOrd="0" presId="urn:microsoft.com/office/officeart/2018/2/layout/IconVerticalSolidList"/>
    <dgm:cxn modelId="{66DA1F9D-F8FF-4ED4-838A-C14C947AD283}" type="presParOf" srcId="{C8DFF171-56E9-4DA5-9355-921D778A9C26}" destId="{DCA75966-58CA-4D1B-BF2F-D0F2AC30351F}" srcOrd="0" destOrd="0" presId="urn:microsoft.com/office/officeart/2018/2/layout/IconVerticalSolidList"/>
    <dgm:cxn modelId="{32CEF748-32BA-4546-9772-F30D15862231}" type="presParOf" srcId="{C8DFF171-56E9-4DA5-9355-921D778A9C26}" destId="{D4A7FE65-5165-4401-9EB1-01FE5CF25EE8}" srcOrd="1" destOrd="0" presId="urn:microsoft.com/office/officeart/2018/2/layout/IconVerticalSolidList"/>
    <dgm:cxn modelId="{B77861FA-B4F4-412F-8C40-A24C84261017}" type="presParOf" srcId="{C8DFF171-56E9-4DA5-9355-921D778A9C26}" destId="{7D702087-AC57-47F8-B72F-681EAB5B5350}" srcOrd="2" destOrd="0" presId="urn:microsoft.com/office/officeart/2018/2/layout/IconVerticalSolidList"/>
    <dgm:cxn modelId="{C1E4AC59-1080-4153-9694-0E1CDF078895}" type="presParOf" srcId="{C8DFF171-56E9-4DA5-9355-921D778A9C26}" destId="{880E5307-7442-4B08-95CA-B420C873A177}" srcOrd="3" destOrd="0" presId="urn:microsoft.com/office/officeart/2018/2/layout/IconVerticalSolidList"/>
    <dgm:cxn modelId="{624165D0-E39D-426B-AAE7-2F422E159B48}" type="presParOf" srcId="{AD6271C9-39B0-44F4-807A-ECA8B9C94927}" destId="{28E16D80-CEF5-42A3-A887-80908273BD95}" srcOrd="3" destOrd="0" presId="urn:microsoft.com/office/officeart/2018/2/layout/IconVerticalSolidList"/>
    <dgm:cxn modelId="{A8BC3ED2-0022-4BF0-8577-9D3DF324E17C}" type="presParOf" srcId="{AD6271C9-39B0-44F4-807A-ECA8B9C94927}" destId="{9AD73EF3-7AD1-4F6A-945E-36C2B25ECA40}" srcOrd="4" destOrd="0" presId="urn:microsoft.com/office/officeart/2018/2/layout/IconVerticalSolidList"/>
    <dgm:cxn modelId="{E1A542E2-AD1A-453D-A474-0E4F59B7A56F}" type="presParOf" srcId="{9AD73EF3-7AD1-4F6A-945E-36C2B25ECA40}" destId="{80D324D2-1603-4A94-A7BF-A04D2210B804}" srcOrd="0" destOrd="0" presId="urn:microsoft.com/office/officeart/2018/2/layout/IconVerticalSolidList"/>
    <dgm:cxn modelId="{81ECBB04-6553-4611-BE88-967F1B492018}" type="presParOf" srcId="{9AD73EF3-7AD1-4F6A-945E-36C2B25ECA40}" destId="{6D49518B-8365-4CA3-ADE6-AE2C84438DB2}" srcOrd="1" destOrd="0" presId="urn:microsoft.com/office/officeart/2018/2/layout/IconVerticalSolidList"/>
    <dgm:cxn modelId="{C52DE62F-D3AB-49EB-8BD2-A05D71E6BA4F}" type="presParOf" srcId="{9AD73EF3-7AD1-4F6A-945E-36C2B25ECA40}" destId="{46064BD5-D5B7-46ED-B8D9-6E87A53BF2D2}" srcOrd="2" destOrd="0" presId="urn:microsoft.com/office/officeart/2018/2/layout/IconVerticalSolidList"/>
    <dgm:cxn modelId="{6EEDC067-5380-402E-936B-BE11864E19BC}" type="presParOf" srcId="{9AD73EF3-7AD1-4F6A-945E-36C2B25ECA40}" destId="{9C4B2B2D-58A5-417A-B671-85F5AD32298F}" srcOrd="3" destOrd="0" presId="urn:microsoft.com/office/officeart/2018/2/layout/IconVerticalSolidList"/>
    <dgm:cxn modelId="{B6FA342A-C057-4765-9FE8-E815B7FC50EC}" type="presParOf" srcId="{AD6271C9-39B0-44F4-807A-ECA8B9C94927}" destId="{C60175F6-F4E3-4901-A59B-C9172ADC6733}" srcOrd="5" destOrd="0" presId="urn:microsoft.com/office/officeart/2018/2/layout/IconVerticalSolidList"/>
    <dgm:cxn modelId="{69D7A9A6-C10A-4E17-8A38-488810D7CD61}" type="presParOf" srcId="{AD6271C9-39B0-44F4-807A-ECA8B9C94927}" destId="{43DB08AE-7384-4380-86C6-D56B66A2C879}" srcOrd="6" destOrd="0" presId="urn:microsoft.com/office/officeart/2018/2/layout/IconVerticalSolidList"/>
    <dgm:cxn modelId="{0E9C8D10-D8C9-4494-B905-F0CBE83DBF0D}" type="presParOf" srcId="{43DB08AE-7384-4380-86C6-D56B66A2C879}" destId="{8F680945-A52C-4C44-ABB8-8C25498A3A1E}" srcOrd="0" destOrd="0" presId="urn:microsoft.com/office/officeart/2018/2/layout/IconVerticalSolidList"/>
    <dgm:cxn modelId="{E3841519-E7C2-4FAA-BFBF-04F68B1EFAB7}" type="presParOf" srcId="{43DB08AE-7384-4380-86C6-D56B66A2C879}" destId="{8510B0D6-8622-4162-B32C-490EE3C0E1D4}" srcOrd="1" destOrd="0" presId="urn:microsoft.com/office/officeart/2018/2/layout/IconVerticalSolidList"/>
    <dgm:cxn modelId="{D46DA97D-8370-4C07-BCA4-5FCA03791206}" type="presParOf" srcId="{43DB08AE-7384-4380-86C6-D56B66A2C879}" destId="{05EF219B-B321-4A6D-ABCA-6180658B4194}" srcOrd="2" destOrd="0" presId="urn:microsoft.com/office/officeart/2018/2/layout/IconVerticalSolidList"/>
    <dgm:cxn modelId="{54444E32-3338-465C-BCB7-D4DD3EF0E4DE}" type="presParOf" srcId="{43DB08AE-7384-4380-86C6-D56B66A2C879}" destId="{A23B45FD-9ED5-4F18-93EC-6C9F1D8D017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5C309F-2FB1-4A2A-A07B-6EF073FA633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D6F88A5-370F-482F-A8B0-89CF3EF294D7}">
      <dgm:prSet/>
      <dgm:spPr/>
      <dgm:t>
        <a:bodyPr/>
        <a:lstStyle/>
        <a:p>
          <a:r>
            <a:rPr lang="en-US" dirty="0">
              <a:latin typeface="Montserrat" panose="00000500000000000000" pitchFamily="2" charset="0"/>
            </a:rPr>
            <a:t>OSEP requires that scholars are in a pending status for </a:t>
          </a:r>
          <a:r>
            <a:rPr lang="en-US" b="1" dirty="0">
              <a:latin typeface="Montserrat" panose="00000500000000000000" pitchFamily="2" charset="0"/>
            </a:rPr>
            <a:t>no more than 30 days</a:t>
          </a:r>
          <a:r>
            <a:rPr lang="en-US" dirty="0">
              <a:latin typeface="Montserrat" panose="00000500000000000000" pitchFamily="2" charset="0"/>
            </a:rPr>
            <a:t>.</a:t>
          </a:r>
        </a:p>
      </dgm:t>
      <dgm:extLst>
        <a:ext uri="{E40237B7-FDA0-4F09-8148-C483321AD2D9}">
          <dgm14:cNvPr xmlns:dgm14="http://schemas.microsoft.com/office/drawing/2010/diagram" id="0" name="" descr="OSEP requires that scholars are in a pending status for no more than 30 days.&#10;Help Desk staff will contact you and your Project Officer if your grant has scholars in a pending status at the end of each annual data collection period. "/>
        </a:ext>
      </dgm:extLst>
    </dgm:pt>
    <dgm:pt modelId="{F47B18E0-E4D1-4D8F-9383-10526B0A2A95}" type="parTrans" cxnId="{21647B53-01EB-4C45-82E1-CA46F9FD0ED3}">
      <dgm:prSet/>
      <dgm:spPr/>
      <dgm:t>
        <a:bodyPr/>
        <a:lstStyle/>
        <a:p>
          <a:endParaRPr lang="en-US"/>
        </a:p>
      </dgm:t>
    </dgm:pt>
    <dgm:pt modelId="{C4E1AFA9-1D5A-4462-A041-A13BFD31A4FC}" type="sibTrans" cxnId="{21647B53-01EB-4C45-82E1-CA46F9FD0ED3}">
      <dgm:prSet/>
      <dgm:spPr/>
      <dgm:t>
        <a:bodyPr/>
        <a:lstStyle/>
        <a:p>
          <a:endParaRPr lang="en-US"/>
        </a:p>
      </dgm:t>
    </dgm:pt>
    <dgm:pt modelId="{3CDA6AE8-5DF4-4370-86EA-A5D61BFB701D}">
      <dgm:prSet/>
      <dgm:spPr>
        <a:ln>
          <a:solidFill>
            <a:schemeClr val="accent1"/>
          </a:solidFill>
        </a:ln>
      </dgm:spPr>
      <dgm:t>
        <a:bodyPr/>
        <a:lstStyle/>
        <a:p>
          <a:r>
            <a:rPr lang="en-US" dirty="0">
              <a:latin typeface="Montserrat" panose="00000500000000000000" pitchFamily="2" charset="0"/>
            </a:rPr>
            <a:t>Help Desk staff will contact you and your Project Officer if your grant has scholars in a pending status at the end of each annual data collection period. </a:t>
          </a:r>
        </a:p>
      </dgm:t>
      <dgm:extLst>
        <a:ext uri="{E40237B7-FDA0-4F09-8148-C483321AD2D9}">
          <dgm14:cNvPr xmlns:dgm14="http://schemas.microsoft.com/office/drawing/2010/diagram" id="0" name="" descr="OSEP requires that scholars are in a pending status for no more than 30 days.&#10;Help Desk staff will contact you and your Project Officer if your grant has scholars in a pending status at the end of each annual data collection period. "/>
        </a:ext>
      </dgm:extLst>
    </dgm:pt>
    <dgm:pt modelId="{8A203D97-9DE0-4296-B64A-D587F78188DF}" type="parTrans" cxnId="{C768E8D6-84C0-4B45-85EF-CAF0DD746489}">
      <dgm:prSet/>
      <dgm:spPr/>
      <dgm:t>
        <a:bodyPr/>
        <a:lstStyle/>
        <a:p>
          <a:endParaRPr lang="en-US"/>
        </a:p>
      </dgm:t>
    </dgm:pt>
    <dgm:pt modelId="{2877AD36-A276-41EC-8760-BBEA1184E240}" type="sibTrans" cxnId="{C768E8D6-84C0-4B45-85EF-CAF0DD746489}">
      <dgm:prSet/>
      <dgm:spPr/>
      <dgm:t>
        <a:bodyPr/>
        <a:lstStyle/>
        <a:p>
          <a:endParaRPr lang="en-US"/>
        </a:p>
      </dgm:t>
    </dgm:pt>
    <dgm:pt modelId="{9BEC0AD9-BEEA-413A-84AA-BD01051257E4}" type="pres">
      <dgm:prSet presAssocID="{145C309F-2FB1-4A2A-A07B-6EF073FA633C}" presName="hierChild1" presStyleCnt="0">
        <dgm:presLayoutVars>
          <dgm:chPref val="1"/>
          <dgm:dir/>
          <dgm:animOne val="branch"/>
          <dgm:animLvl val="lvl"/>
          <dgm:resizeHandles/>
        </dgm:presLayoutVars>
      </dgm:prSet>
      <dgm:spPr/>
    </dgm:pt>
    <dgm:pt modelId="{92EC0A49-C96C-4D24-84F8-D762DFC219F4}" type="pres">
      <dgm:prSet presAssocID="{4D6F88A5-370F-482F-A8B0-89CF3EF294D7}" presName="hierRoot1" presStyleCnt="0"/>
      <dgm:spPr/>
    </dgm:pt>
    <dgm:pt modelId="{02337C36-97F9-4845-9D6D-71C4187924F4}" type="pres">
      <dgm:prSet presAssocID="{4D6F88A5-370F-482F-A8B0-89CF3EF294D7}" presName="composite" presStyleCnt="0"/>
      <dgm:spPr/>
    </dgm:pt>
    <dgm:pt modelId="{EB22A3FE-45CE-44BB-90D4-C6F2338E4949}" type="pres">
      <dgm:prSet presAssocID="{4D6F88A5-370F-482F-A8B0-89CF3EF294D7}" presName="background" presStyleLbl="node0" presStyleIdx="0" presStyleCnt="2"/>
      <dgm:spPr/>
    </dgm:pt>
    <dgm:pt modelId="{A79B0FA9-FEBE-40A7-B8CC-77AAC2D238CA}" type="pres">
      <dgm:prSet presAssocID="{4D6F88A5-370F-482F-A8B0-89CF3EF294D7}" presName="text" presStyleLbl="fgAcc0" presStyleIdx="0" presStyleCnt="2" custScaleX="101397" custScaleY="125028" custLinFactNeighborX="5172" custLinFactNeighborY="-32358">
        <dgm:presLayoutVars>
          <dgm:chPref val="3"/>
        </dgm:presLayoutVars>
      </dgm:prSet>
      <dgm:spPr/>
    </dgm:pt>
    <dgm:pt modelId="{8674FE47-C6B1-4EF8-9027-980CF6B04A9F}" type="pres">
      <dgm:prSet presAssocID="{4D6F88A5-370F-482F-A8B0-89CF3EF294D7}" presName="hierChild2" presStyleCnt="0"/>
      <dgm:spPr/>
    </dgm:pt>
    <dgm:pt modelId="{6C3BA5B9-DE03-4DA5-9DFC-B9154442C4F3}" type="pres">
      <dgm:prSet presAssocID="{3CDA6AE8-5DF4-4370-86EA-A5D61BFB701D}" presName="hierRoot1" presStyleCnt="0"/>
      <dgm:spPr/>
    </dgm:pt>
    <dgm:pt modelId="{095EC9CB-CDB1-4833-8773-A3A2424A62BA}" type="pres">
      <dgm:prSet presAssocID="{3CDA6AE8-5DF4-4370-86EA-A5D61BFB701D}" presName="composite" presStyleCnt="0"/>
      <dgm:spPr/>
    </dgm:pt>
    <dgm:pt modelId="{172EDD9A-4118-4906-937A-9CC8FEA853B4}" type="pres">
      <dgm:prSet presAssocID="{3CDA6AE8-5DF4-4370-86EA-A5D61BFB701D}" presName="background" presStyleLbl="node0" presStyleIdx="1" presStyleCnt="2"/>
      <dgm:spPr>
        <a:solidFill>
          <a:srgbClr val="F1DB0F"/>
        </a:solidFill>
      </dgm:spPr>
    </dgm:pt>
    <dgm:pt modelId="{8A970FDC-2BB7-4C51-BD5D-73AF247A86C5}" type="pres">
      <dgm:prSet presAssocID="{3CDA6AE8-5DF4-4370-86EA-A5D61BFB701D}" presName="text" presStyleLbl="fgAcc0" presStyleIdx="1" presStyleCnt="2" custScaleX="111563" custScaleY="123956" custLinFactNeighborX="-864" custLinFactNeighborY="6901">
        <dgm:presLayoutVars>
          <dgm:chPref val="3"/>
        </dgm:presLayoutVars>
      </dgm:prSet>
      <dgm:spPr/>
    </dgm:pt>
    <dgm:pt modelId="{D6C46757-72B8-4BA3-8F3B-2CFF3587F7DB}" type="pres">
      <dgm:prSet presAssocID="{3CDA6AE8-5DF4-4370-86EA-A5D61BFB701D}" presName="hierChild2" presStyleCnt="0"/>
      <dgm:spPr/>
    </dgm:pt>
  </dgm:ptLst>
  <dgm:cxnLst>
    <dgm:cxn modelId="{8CBC4C05-1340-43A3-9EF7-5081D2891AB8}" type="presOf" srcId="{4D6F88A5-370F-482F-A8B0-89CF3EF294D7}" destId="{A79B0FA9-FEBE-40A7-B8CC-77AAC2D238CA}" srcOrd="0" destOrd="0" presId="urn:microsoft.com/office/officeart/2005/8/layout/hierarchy1"/>
    <dgm:cxn modelId="{A1BC0672-B8E3-4BD7-AF05-EB73C0BFCC52}" type="presOf" srcId="{145C309F-2FB1-4A2A-A07B-6EF073FA633C}" destId="{9BEC0AD9-BEEA-413A-84AA-BD01051257E4}" srcOrd="0" destOrd="0" presId="urn:microsoft.com/office/officeart/2005/8/layout/hierarchy1"/>
    <dgm:cxn modelId="{21647B53-01EB-4C45-82E1-CA46F9FD0ED3}" srcId="{145C309F-2FB1-4A2A-A07B-6EF073FA633C}" destId="{4D6F88A5-370F-482F-A8B0-89CF3EF294D7}" srcOrd="0" destOrd="0" parTransId="{F47B18E0-E4D1-4D8F-9383-10526B0A2A95}" sibTransId="{C4E1AFA9-1D5A-4462-A041-A13BFD31A4FC}"/>
    <dgm:cxn modelId="{C768E8D6-84C0-4B45-85EF-CAF0DD746489}" srcId="{145C309F-2FB1-4A2A-A07B-6EF073FA633C}" destId="{3CDA6AE8-5DF4-4370-86EA-A5D61BFB701D}" srcOrd="1" destOrd="0" parTransId="{8A203D97-9DE0-4296-B64A-D587F78188DF}" sibTransId="{2877AD36-A276-41EC-8760-BBEA1184E240}"/>
    <dgm:cxn modelId="{4767C5F5-2218-4CAC-AD7B-A131DD5E81C4}" type="presOf" srcId="{3CDA6AE8-5DF4-4370-86EA-A5D61BFB701D}" destId="{8A970FDC-2BB7-4C51-BD5D-73AF247A86C5}" srcOrd="0" destOrd="0" presId="urn:microsoft.com/office/officeart/2005/8/layout/hierarchy1"/>
    <dgm:cxn modelId="{6493E7B8-47A6-48A0-A146-9AD4ACE99469}" type="presParOf" srcId="{9BEC0AD9-BEEA-413A-84AA-BD01051257E4}" destId="{92EC0A49-C96C-4D24-84F8-D762DFC219F4}" srcOrd="0" destOrd="0" presId="urn:microsoft.com/office/officeart/2005/8/layout/hierarchy1"/>
    <dgm:cxn modelId="{563A2323-26D5-4883-B07B-C1F99F44034A}" type="presParOf" srcId="{92EC0A49-C96C-4D24-84F8-D762DFC219F4}" destId="{02337C36-97F9-4845-9D6D-71C4187924F4}" srcOrd="0" destOrd="0" presId="urn:microsoft.com/office/officeart/2005/8/layout/hierarchy1"/>
    <dgm:cxn modelId="{28A0ADF8-E63E-4472-90A8-E99D732358B4}" type="presParOf" srcId="{02337C36-97F9-4845-9D6D-71C4187924F4}" destId="{EB22A3FE-45CE-44BB-90D4-C6F2338E4949}" srcOrd="0" destOrd="0" presId="urn:microsoft.com/office/officeart/2005/8/layout/hierarchy1"/>
    <dgm:cxn modelId="{FC8118CD-C0E0-4059-B86B-FD209C5C1B8B}" type="presParOf" srcId="{02337C36-97F9-4845-9D6D-71C4187924F4}" destId="{A79B0FA9-FEBE-40A7-B8CC-77AAC2D238CA}" srcOrd="1" destOrd="0" presId="urn:microsoft.com/office/officeart/2005/8/layout/hierarchy1"/>
    <dgm:cxn modelId="{44CD399C-6BA1-4173-ABDF-F22C39B43BAF}" type="presParOf" srcId="{92EC0A49-C96C-4D24-84F8-D762DFC219F4}" destId="{8674FE47-C6B1-4EF8-9027-980CF6B04A9F}" srcOrd="1" destOrd="0" presId="urn:microsoft.com/office/officeart/2005/8/layout/hierarchy1"/>
    <dgm:cxn modelId="{9993EC34-E40C-4E36-9295-AA1119A33049}" type="presParOf" srcId="{9BEC0AD9-BEEA-413A-84AA-BD01051257E4}" destId="{6C3BA5B9-DE03-4DA5-9DFC-B9154442C4F3}" srcOrd="1" destOrd="0" presId="urn:microsoft.com/office/officeart/2005/8/layout/hierarchy1"/>
    <dgm:cxn modelId="{59BCED2C-D944-430F-926D-88BA13625608}" type="presParOf" srcId="{6C3BA5B9-DE03-4DA5-9DFC-B9154442C4F3}" destId="{095EC9CB-CDB1-4833-8773-A3A2424A62BA}" srcOrd="0" destOrd="0" presId="urn:microsoft.com/office/officeart/2005/8/layout/hierarchy1"/>
    <dgm:cxn modelId="{FD676181-E3C2-4C1A-85F4-DDC7254CC7FB}" type="presParOf" srcId="{095EC9CB-CDB1-4833-8773-A3A2424A62BA}" destId="{172EDD9A-4118-4906-937A-9CC8FEA853B4}" srcOrd="0" destOrd="0" presId="urn:microsoft.com/office/officeart/2005/8/layout/hierarchy1"/>
    <dgm:cxn modelId="{9BCD0CA8-76F2-4535-B621-CD3D63E11A62}" type="presParOf" srcId="{095EC9CB-CDB1-4833-8773-A3A2424A62BA}" destId="{8A970FDC-2BB7-4C51-BD5D-73AF247A86C5}" srcOrd="1" destOrd="0" presId="urn:microsoft.com/office/officeart/2005/8/layout/hierarchy1"/>
    <dgm:cxn modelId="{D04A1334-7CA2-4819-88B0-EE906337220C}" type="presParOf" srcId="{6C3BA5B9-DE03-4DA5-9DFC-B9154442C4F3}" destId="{D6C46757-72B8-4BA3-8F3B-2CFF3587F7D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1D34C5-9092-44D7-92AE-890C95C6BE18}" type="doc">
      <dgm:prSet loTypeId="urn:microsoft.com/office/officeart/2005/8/layout/StepDownProcess" loCatId="process" qsTypeId="urn:microsoft.com/office/officeart/2005/8/quickstyle/simple4" qsCatId="simple" csTypeId="urn:microsoft.com/office/officeart/2005/8/colors/accent0_3" csCatId="mainScheme" phldr="1"/>
      <dgm:spPr/>
      <dgm:t>
        <a:bodyPr/>
        <a:lstStyle/>
        <a:p>
          <a:endParaRPr lang="en-US"/>
        </a:p>
      </dgm:t>
    </dgm:pt>
    <dgm:pt modelId="{2B86EE53-4C91-4852-BCA4-448A1C22056A}">
      <dgm:prSet custT="1"/>
      <dgm:spPr/>
      <dgm:t>
        <a:bodyPr/>
        <a:lstStyle/>
        <a:p>
          <a:pPr>
            <a:spcAft>
              <a:spcPts val="600"/>
            </a:spcAft>
          </a:pPr>
          <a:r>
            <a:rPr lang="en-US" sz="2400" b="1" dirty="0">
              <a:latin typeface="Aptos" panose="020B0004020202020204" pitchFamily="34" charset="0"/>
            </a:rPr>
            <a:t>Step 1</a:t>
          </a:r>
          <a:r>
            <a:rPr lang="en-US" sz="2400" dirty="0">
              <a:latin typeface="Aptos" panose="020B0004020202020204" pitchFamily="34" charset="0"/>
            </a:rPr>
            <a:t>: Ensure all information in Sections A – I is accurate</a:t>
          </a:r>
        </a:p>
      </dgm:t>
      <dgm:extLst>
        <a:ext uri="{E40237B7-FDA0-4F09-8148-C483321AD2D9}">
          <dgm14:cNvPr xmlns:dgm14="http://schemas.microsoft.com/office/drawing/2010/diagram" id="0" name="" descr="Step 1: Ensure all information in Sections A – I is accurate&#10;Step 2: Complete digital EC or upload PDF EC &#10;Step 3: Enter scholar exit information &#10;(Sect. J) if applicable&#10;Step 4: Save and Submit scholar record"/>
        </a:ext>
      </dgm:extLst>
    </dgm:pt>
    <dgm:pt modelId="{8C3B1CFA-2988-423D-B03E-1AB625A031B9}" type="parTrans" cxnId="{59F1CDEF-C9FA-440F-8B8B-B394F875D325}">
      <dgm:prSet/>
      <dgm:spPr/>
      <dgm:t>
        <a:bodyPr/>
        <a:lstStyle/>
        <a:p>
          <a:pPr>
            <a:spcAft>
              <a:spcPts val="600"/>
            </a:spcAft>
          </a:pPr>
          <a:endParaRPr lang="en-US" sz="1800">
            <a:latin typeface="Aptos" panose="020B0004020202020204" pitchFamily="34" charset="0"/>
          </a:endParaRPr>
        </a:p>
      </dgm:t>
    </dgm:pt>
    <dgm:pt modelId="{9970141A-AB12-4E39-93A6-F024BC4699E9}" type="sibTrans" cxnId="{59F1CDEF-C9FA-440F-8B8B-B394F875D325}">
      <dgm:prSet/>
      <dgm:spPr/>
      <dgm:t>
        <a:bodyPr/>
        <a:lstStyle/>
        <a:p>
          <a:pPr>
            <a:spcAft>
              <a:spcPts val="600"/>
            </a:spcAft>
          </a:pPr>
          <a:endParaRPr lang="en-US" sz="1800">
            <a:latin typeface="Aptos" panose="020B0004020202020204" pitchFamily="34" charset="0"/>
          </a:endParaRPr>
        </a:p>
      </dgm:t>
    </dgm:pt>
    <dgm:pt modelId="{5FEDE9A2-1C2F-4680-9A7C-2BCE0D9A945A}">
      <dgm:prSet custT="1"/>
      <dgm:spPr/>
      <dgm:t>
        <a:bodyPr/>
        <a:lstStyle/>
        <a:p>
          <a:pPr>
            <a:spcAft>
              <a:spcPts val="600"/>
            </a:spcAft>
          </a:pPr>
          <a:r>
            <a:rPr lang="en-US" sz="2400" b="1" dirty="0">
              <a:latin typeface="Aptos" panose="020B0004020202020204" pitchFamily="34" charset="0"/>
            </a:rPr>
            <a:t>Step 2</a:t>
          </a:r>
          <a:r>
            <a:rPr lang="en-US" sz="2400" dirty="0">
              <a:latin typeface="Aptos" panose="020B0004020202020204" pitchFamily="34" charset="0"/>
            </a:rPr>
            <a:t>: Complete digital EC or upload PDF EC </a:t>
          </a:r>
        </a:p>
      </dgm:t>
      <dgm:extLst>
        <a:ext uri="{E40237B7-FDA0-4F09-8148-C483321AD2D9}">
          <dgm14:cNvPr xmlns:dgm14="http://schemas.microsoft.com/office/drawing/2010/diagram" id="0" name="" descr="Step 1: Ensure all information in Sections A – I is accurate&#10;Step 2: Complete digital EC or upload PDF EC &#10;Step 3: Enter scholar exit information &#10;(Sect. J) if applicable&#10;Step 4: Save and Submit scholar record"/>
        </a:ext>
      </dgm:extLst>
    </dgm:pt>
    <dgm:pt modelId="{4E5C675D-E7C2-490E-9E2A-3B9DB70E4D12}" type="parTrans" cxnId="{15767046-7A3D-4458-B52F-23C2D78C4F69}">
      <dgm:prSet/>
      <dgm:spPr/>
      <dgm:t>
        <a:bodyPr/>
        <a:lstStyle/>
        <a:p>
          <a:pPr>
            <a:spcAft>
              <a:spcPts val="600"/>
            </a:spcAft>
          </a:pPr>
          <a:endParaRPr lang="en-US" sz="1800">
            <a:latin typeface="Aptos" panose="020B0004020202020204" pitchFamily="34" charset="0"/>
          </a:endParaRPr>
        </a:p>
      </dgm:t>
    </dgm:pt>
    <dgm:pt modelId="{092D448C-F48F-4501-A729-97D9D174D16A}" type="sibTrans" cxnId="{15767046-7A3D-4458-B52F-23C2D78C4F69}">
      <dgm:prSet/>
      <dgm:spPr/>
      <dgm:t>
        <a:bodyPr/>
        <a:lstStyle/>
        <a:p>
          <a:pPr>
            <a:spcAft>
              <a:spcPts val="600"/>
            </a:spcAft>
          </a:pPr>
          <a:endParaRPr lang="en-US" sz="1800">
            <a:latin typeface="Aptos" panose="020B0004020202020204" pitchFamily="34" charset="0"/>
          </a:endParaRPr>
        </a:p>
      </dgm:t>
    </dgm:pt>
    <dgm:pt modelId="{F0367696-D17A-44F9-B60C-5B63D8658832}">
      <dgm:prSet custT="1"/>
      <dgm:spPr/>
      <dgm:t>
        <a:bodyPr/>
        <a:lstStyle/>
        <a:p>
          <a:pPr>
            <a:spcAft>
              <a:spcPts val="600"/>
            </a:spcAft>
          </a:pPr>
          <a:r>
            <a:rPr lang="en-US" sz="2400" b="1" dirty="0">
              <a:latin typeface="Aptos" panose="020B0004020202020204" pitchFamily="34" charset="0"/>
            </a:rPr>
            <a:t>Step 3</a:t>
          </a:r>
          <a:r>
            <a:rPr lang="en-US" sz="2400" dirty="0">
              <a:latin typeface="Aptos" panose="020B0004020202020204" pitchFamily="34" charset="0"/>
            </a:rPr>
            <a:t>: Enter scholar exit information </a:t>
          </a:r>
          <a:br>
            <a:rPr lang="en-US" sz="2400" dirty="0">
              <a:latin typeface="Aptos" panose="020B0004020202020204" pitchFamily="34" charset="0"/>
            </a:rPr>
          </a:br>
          <a:r>
            <a:rPr lang="en-US" sz="2400" dirty="0">
              <a:latin typeface="Aptos" panose="020B0004020202020204" pitchFamily="34" charset="0"/>
            </a:rPr>
            <a:t>(Sect. J) if applicable</a:t>
          </a:r>
        </a:p>
      </dgm:t>
      <dgm:extLst>
        <a:ext uri="{E40237B7-FDA0-4F09-8148-C483321AD2D9}">
          <dgm14:cNvPr xmlns:dgm14="http://schemas.microsoft.com/office/drawing/2010/diagram" id="0" name="" descr="Step 1: Ensure all information in Sections A – I is accurate&#10;Step 2: Complete digital EC or upload PDF EC &#10;Step 3: Enter scholar exit information &#10;(Sect. J) if applicable&#10;Step 4: Save and Submit scholar record"/>
        </a:ext>
      </dgm:extLst>
    </dgm:pt>
    <dgm:pt modelId="{31E889A6-A7A1-44FB-9B01-319EECE90726}" type="parTrans" cxnId="{7EC77C38-00BF-4F88-BB8C-B65340A1D17D}">
      <dgm:prSet/>
      <dgm:spPr/>
      <dgm:t>
        <a:bodyPr/>
        <a:lstStyle/>
        <a:p>
          <a:pPr>
            <a:spcAft>
              <a:spcPts val="600"/>
            </a:spcAft>
          </a:pPr>
          <a:endParaRPr lang="en-US" sz="1800">
            <a:latin typeface="Aptos" panose="020B0004020202020204" pitchFamily="34" charset="0"/>
          </a:endParaRPr>
        </a:p>
      </dgm:t>
    </dgm:pt>
    <dgm:pt modelId="{EA324272-F08A-4A82-B6C5-BD7CDFD02D2C}" type="sibTrans" cxnId="{7EC77C38-00BF-4F88-BB8C-B65340A1D17D}">
      <dgm:prSet/>
      <dgm:spPr/>
      <dgm:t>
        <a:bodyPr/>
        <a:lstStyle/>
        <a:p>
          <a:pPr>
            <a:spcAft>
              <a:spcPts val="600"/>
            </a:spcAft>
          </a:pPr>
          <a:endParaRPr lang="en-US" sz="1800">
            <a:latin typeface="Aptos" panose="020B0004020202020204" pitchFamily="34" charset="0"/>
          </a:endParaRPr>
        </a:p>
      </dgm:t>
    </dgm:pt>
    <dgm:pt modelId="{65240E91-6CCD-47E4-8CB5-C40B44768B07}">
      <dgm:prSet custT="1"/>
      <dgm:spPr/>
      <dgm:t>
        <a:bodyPr/>
        <a:lstStyle/>
        <a:p>
          <a:pPr>
            <a:spcAft>
              <a:spcPts val="600"/>
            </a:spcAft>
          </a:pPr>
          <a:r>
            <a:rPr lang="en-US" sz="2400" b="1" dirty="0">
              <a:latin typeface="Aptos" panose="020B0004020202020204" pitchFamily="34" charset="0"/>
            </a:rPr>
            <a:t>Step 4</a:t>
          </a:r>
          <a:r>
            <a:rPr lang="en-US" sz="2400" dirty="0">
              <a:latin typeface="Aptos" panose="020B0004020202020204" pitchFamily="34" charset="0"/>
            </a:rPr>
            <a:t>: Save and Submit scholar record</a:t>
          </a:r>
        </a:p>
      </dgm:t>
      <dgm:extLst>
        <a:ext uri="{E40237B7-FDA0-4F09-8148-C483321AD2D9}">
          <dgm14:cNvPr xmlns:dgm14="http://schemas.microsoft.com/office/drawing/2010/diagram" id="0" name="" descr="Step 1: Ensure all information in Sections A – I is accurate&#10;Step 2: Complete digital EC or upload PDF EC &#10;Step 3: Enter scholar exit information &#10;(Sect. J) if applicable&#10;Step 4: Save and Submit scholar record"/>
        </a:ext>
      </dgm:extLst>
    </dgm:pt>
    <dgm:pt modelId="{DE293C51-9AC1-4F0E-B795-77759754363E}" type="parTrans" cxnId="{060640CE-18D2-4F41-BE4D-55259F11E42B}">
      <dgm:prSet/>
      <dgm:spPr/>
      <dgm:t>
        <a:bodyPr/>
        <a:lstStyle/>
        <a:p>
          <a:pPr>
            <a:spcAft>
              <a:spcPts val="600"/>
            </a:spcAft>
          </a:pPr>
          <a:endParaRPr lang="en-US" sz="1800">
            <a:latin typeface="Aptos" panose="020B0004020202020204" pitchFamily="34" charset="0"/>
          </a:endParaRPr>
        </a:p>
      </dgm:t>
    </dgm:pt>
    <dgm:pt modelId="{16B52DA1-D583-4113-8273-17518B74F86A}" type="sibTrans" cxnId="{060640CE-18D2-4F41-BE4D-55259F11E42B}">
      <dgm:prSet/>
      <dgm:spPr/>
      <dgm:t>
        <a:bodyPr/>
        <a:lstStyle/>
        <a:p>
          <a:pPr>
            <a:spcAft>
              <a:spcPts val="600"/>
            </a:spcAft>
          </a:pPr>
          <a:endParaRPr lang="en-US" sz="1800">
            <a:latin typeface="Aptos" panose="020B0004020202020204" pitchFamily="34" charset="0"/>
          </a:endParaRPr>
        </a:p>
      </dgm:t>
    </dgm:pt>
    <dgm:pt modelId="{6B2440D6-B016-4CFC-92E2-995814A554DE}" type="pres">
      <dgm:prSet presAssocID="{851D34C5-9092-44D7-92AE-890C95C6BE18}" presName="rootnode" presStyleCnt="0">
        <dgm:presLayoutVars>
          <dgm:chMax/>
          <dgm:chPref/>
          <dgm:dir/>
          <dgm:animLvl val="lvl"/>
        </dgm:presLayoutVars>
      </dgm:prSet>
      <dgm:spPr/>
    </dgm:pt>
    <dgm:pt modelId="{C523C8E0-E157-489F-B8A7-C21A6964581A}" type="pres">
      <dgm:prSet presAssocID="{2B86EE53-4C91-4852-BCA4-448A1C22056A}" presName="composite" presStyleCnt="0"/>
      <dgm:spPr/>
    </dgm:pt>
    <dgm:pt modelId="{CB121DF1-27FB-4361-A14B-638070497D24}" type="pres">
      <dgm:prSet presAssocID="{2B86EE53-4C91-4852-BCA4-448A1C22056A}" presName="bentUpArrow1" presStyleLbl="alignImgPlace1" presStyleIdx="0" presStyleCnt="3" custLinFactNeighborX="-46816" custLinFactNeighborY="-1780"/>
      <dgm:spPr/>
    </dgm:pt>
    <dgm:pt modelId="{26F41757-201A-4DAC-9A90-8F0FAE7DEDDE}" type="pres">
      <dgm:prSet presAssocID="{2B86EE53-4C91-4852-BCA4-448A1C22056A}" presName="ParentText" presStyleLbl="node1" presStyleIdx="0" presStyleCnt="4" custScaleX="236888">
        <dgm:presLayoutVars>
          <dgm:chMax val="1"/>
          <dgm:chPref val="1"/>
          <dgm:bulletEnabled val="1"/>
        </dgm:presLayoutVars>
      </dgm:prSet>
      <dgm:spPr/>
    </dgm:pt>
    <dgm:pt modelId="{1580013E-49A5-4DF9-BFC5-1D88941F0AE6}" type="pres">
      <dgm:prSet presAssocID="{2B86EE53-4C91-4852-BCA4-448A1C22056A}" presName="ChildText" presStyleLbl="revTx" presStyleIdx="0" presStyleCnt="3" custScaleX="105604" custLinFactX="13407" custLinFactNeighborX="100000" custLinFactNeighborY="-8380">
        <dgm:presLayoutVars>
          <dgm:chMax val="0"/>
          <dgm:chPref val="0"/>
          <dgm:bulletEnabled val="1"/>
        </dgm:presLayoutVars>
      </dgm:prSet>
      <dgm:spPr/>
    </dgm:pt>
    <dgm:pt modelId="{C7E4E064-60EF-4B92-9352-7813F7ADDDCE}" type="pres">
      <dgm:prSet presAssocID="{9970141A-AB12-4E39-93A6-F024BC4699E9}" presName="sibTrans" presStyleCnt="0"/>
      <dgm:spPr/>
    </dgm:pt>
    <dgm:pt modelId="{7EC613EC-0946-4D4B-8908-F8985594EF04}" type="pres">
      <dgm:prSet presAssocID="{5FEDE9A2-1C2F-4680-9A7C-2BCE0D9A945A}" presName="composite" presStyleCnt="0"/>
      <dgm:spPr/>
    </dgm:pt>
    <dgm:pt modelId="{CAAC718A-7314-4465-AA30-EFDAAB63D7C2}" type="pres">
      <dgm:prSet presAssocID="{5FEDE9A2-1C2F-4680-9A7C-2BCE0D9A945A}" presName="bentUpArrow1" presStyleLbl="alignImgPlace1" presStyleIdx="1" presStyleCnt="3" custLinFactNeighborX="-46816" custLinFactNeighborY="-1780"/>
      <dgm:spPr/>
    </dgm:pt>
    <dgm:pt modelId="{4FDBBE4F-8F01-4FA4-B98D-EEB12DD27663}" type="pres">
      <dgm:prSet presAssocID="{5FEDE9A2-1C2F-4680-9A7C-2BCE0D9A945A}" presName="ParentText" presStyleLbl="node1" presStyleIdx="1" presStyleCnt="4" custScaleX="236888">
        <dgm:presLayoutVars>
          <dgm:chMax val="1"/>
          <dgm:chPref val="1"/>
          <dgm:bulletEnabled val="1"/>
        </dgm:presLayoutVars>
      </dgm:prSet>
      <dgm:spPr/>
    </dgm:pt>
    <dgm:pt modelId="{68B9E9A5-2649-40E5-A8E6-D346C79FA6CA}" type="pres">
      <dgm:prSet presAssocID="{5FEDE9A2-1C2F-4680-9A7C-2BCE0D9A945A}" presName="ChildText" presStyleLbl="revTx" presStyleIdx="1" presStyleCnt="3" custLinFactX="16026" custLinFactNeighborX="100000" custLinFactNeighborY="-4458">
        <dgm:presLayoutVars>
          <dgm:chMax val="0"/>
          <dgm:chPref val="0"/>
          <dgm:bulletEnabled val="1"/>
        </dgm:presLayoutVars>
      </dgm:prSet>
      <dgm:spPr/>
    </dgm:pt>
    <dgm:pt modelId="{A72D0AE8-E8DA-4930-8B10-5ABB75B9F9FF}" type="pres">
      <dgm:prSet presAssocID="{092D448C-F48F-4501-A729-97D9D174D16A}" presName="sibTrans" presStyleCnt="0"/>
      <dgm:spPr/>
    </dgm:pt>
    <dgm:pt modelId="{E177A8BF-337C-444F-B7C4-728BBFCC77B4}" type="pres">
      <dgm:prSet presAssocID="{F0367696-D17A-44F9-B60C-5B63D8658832}" presName="composite" presStyleCnt="0"/>
      <dgm:spPr/>
    </dgm:pt>
    <dgm:pt modelId="{7E5D0046-DA30-4D69-A7EB-4F1042D8DC00}" type="pres">
      <dgm:prSet presAssocID="{F0367696-D17A-44F9-B60C-5B63D8658832}" presName="bentUpArrow1" presStyleLbl="alignImgPlace1" presStyleIdx="2" presStyleCnt="3" custLinFactNeighborX="-46816" custLinFactNeighborY="-1780"/>
      <dgm:spPr/>
    </dgm:pt>
    <dgm:pt modelId="{609A904C-BD6F-4607-BB6D-F55FFF7A036C}" type="pres">
      <dgm:prSet presAssocID="{F0367696-D17A-44F9-B60C-5B63D8658832}" presName="ParentText" presStyleLbl="node1" presStyleIdx="2" presStyleCnt="4" custScaleX="236888">
        <dgm:presLayoutVars>
          <dgm:chMax val="1"/>
          <dgm:chPref val="1"/>
          <dgm:bulletEnabled val="1"/>
        </dgm:presLayoutVars>
      </dgm:prSet>
      <dgm:spPr/>
    </dgm:pt>
    <dgm:pt modelId="{BBEF7172-9943-42AC-89B4-0E1E4D802D0F}" type="pres">
      <dgm:prSet presAssocID="{F0367696-D17A-44F9-B60C-5B63D8658832}" presName="ChildText" presStyleLbl="revTx" presStyleIdx="2" presStyleCnt="3">
        <dgm:presLayoutVars>
          <dgm:chMax val="0"/>
          <dgm:chPref val="0"/>
          <dgm:bulletEnabled val="1"/>
        </dgm:presLayoutVars>
      </dgm:prSet>
      <dgm:spPr/>
    </dgm:pt>
    <dgm:pt modelId="{7CA3BDEF-7732-494A-A00C-B0F162DA56E4}" type="pres">
      <dgm:prSet presAssocID="{EA324272-F08A-4A82-B6C5-BD7CDFD02D2C}" presName="sibTrans" presStyleCnt="0"/>
      <dgm:spPr/>
    </dgm:pt>
    <dgm:pt modelId="{B1B6EC9D-50F7-49C9-A78B-FEE5EE3E965A}" type="pres">
      <dgm:prSet presAssocID="{65240E91-6CCD-47E4-8CB5-C40B44768B07}" presName="composite" presStyleCnt="0"/>
      <dgm:spPr/>
    </dgm:pt>
    <dgm:pt modelId="{E71A423E-C3E0-4121-88C6-6A95BD139EA8}" type="pres">
      <dgm:prSet presAssocID="{65240E91-6CCD-47E4-8CB5-C40B44768B07}" presName="ParentText" presStyleLbl="node1" presStyleIdx="3" presStyleCnt="4" custScaleX="245051" custScaleY="90130">
        <dgm:presLayoutVars>
          <dgm:chMax val="1"/>
          <dgm:chPref val="1"/>
          <dgm:bulletEnabled val="1"/>
        </dgm:presLayoutVars>
      </dgm:prSet>
      <dgm:spPr/>
    </dgm:pt>
  </dgm:ptLst>
  <dgm:cxnLst>
    <dgm:cxn modelId="{7EC77C38-00BF-4F88-BB8C-B65340A1D17D}" srcId="{851D34C5-9092-44D7-92AE-890C95C6BE18}" destId="{F0367696-D17A-44F9-B60C-5B63D8658832}" srcOrd="2" destOrd="0" parTransId="{31E889A6-A7A1-44FB-9B01-319EECE90726}" sibTransId="{EA324272-F08A-4A82-B6C5-BD7CDFD02D2C}"/>
    <dgm:cxn modelId="{15767046-7A3D-4458-B52F-23C2D78C4F69}" srcId="{851D34C5-9092-44D7-92AE-890C95C6BE18}" destId="{5FEDE9A2-1C2F-4680-9A7C-2BCE0D9A945A}" srcOrd="1" destOrd="0" parTransId="{4E5C675D-E7C2-490E-9E2A-3B9DB70E4D12}" sibTransId="{092D448C-F48F-4501-A729-97D9D174D16A}"/>
    <dgm:cxn modelId="{4291E547-D7EC-40EB-8286-3572D046AFE5}" type="presOf" srcId="{5FEDE9A2-1C2F-4680-9A7C-2BCE0D9A945A}" destId="{4FDBBE4F-8F01-4FA4-B98D-EEB12DD27663}" srcOrd="0" destOrd="0" presId="urn:microsoft.com/office/officeart/2005/8/layout/StepDownProcess"/>
    <dgm:cxn modelId="{E875C67E-48B5-471E-9EB7-5B84B3F5CA18}" type="presOf" srcId="{65240E91-6CCD-47E4-8CB5-C40B44768B07}" destId="{E71A423E-C3E0-4121-88C6-6A95BD139EA8}" srcOrd="0" destOrd="0" presId="urn:microsoft.com/office/officeart/2005/8/layout/StepDownProcess"/>
    <dgm:cxn modelId="{57E74BA5-C368-4A49-8297-A796D44BFCBD}" type="presOf" srcId="{F0367696-D17A-44F9-B60C-5B63D8658832}" destId="{609A904C-BD6F-4607-BB6D-F55FFF7A036C}" srcOrd="0" destOrd="0" presId="urn:microsoft.com/office/officeart/2005/8/layout/StepDownProcess"/>
    <dgm:cxn modelId="{49BBC3CC-FDB2-4F61-B93D-1086FAC2D995}" type="presOf" srcId="{851D34C5-9092-44D7-92AE-890C95C6BE18}" destId="{6B2440D6-B016-4CFC-92E2-995814A554DE}" srcOrd="0" destOrd="0" presId="urn:microsoft.com/office/officeart/2005/8/layout/StepDownProcess"/>
    <dgm:cxn modelId="{060640CE-18D2-4F41-BE4D-55259F11E42B}" srcId="{851D34C5-9092-44D7-92AE-890C95C6BE18}" destId="{65240E91-6CCD-47E4-8CB5-C40B44768B07}" srcOrd="3" destOrd="0" parTransId="{DE293C51-9AC1-4F0E-B795-77759754363E}" sibTransId="{16B52DA1-D583-4113-8273-17518B74F86A}"/>
    <dgm:cxn modelId="{59F1CDEF-C9FA-440F-8B8B-B394F875D325}" srcId="{851D34C5-9092-44D7-92AE-890C95C6BE18}" destId="{2B86EE53-4C91-4852-BCA4-448A1C22056A}" srcOrd="0" destOrd="0" parTransId="{8C3B1CFA-2988-423D-B03E-1AB625A031B9}" sibTransId="{9970141A-AB12-4E39-93A6-F024BC4699E9}"/>
    <dgm:cxn modelId="{AC4ABAF7-A996-4EA7-A8C1-AFA17B80AB50}" type="presOf" srcId="{2B86EE53-4C91-4852-BCA4-448A1C22056A}" destId="{26F41757-201A-4DAC-9A90-8F0FAE7DEDDE}" srcOrd="0" destOrd="0" presId="urn:microsoft.com/office/officeart/2005/8/layout/StepDownProcess"/>
    <dgm:cxn modelId="{453C99D3-DDD8-4AF0-98CE-4B30CAF58554}" type="presParOf" srcId="{6B2440D6-B016-4CFC-92E2-995814A554DE}" destId="{C523C8E0-E157-489F-B8A7-C21A6964581A}" srcOrd="0" destOrd="0" presId="urn:microsoft.com/office/officeart/2005/8/layout/StepDownProcess"/>
    <dgm:cxn modelId="{0A704068-B28C-428B-B58A-AB4EF496BD9D}" type="presParOf" srcId="{C523C8E0-E157-489F-B8A7-C21A6964581A}" destId="{CB121DF1-27FB-4361-A14B-638070497D24}" srcOrd="0" destOrd="0" presId="urn:microsoft.com/office/officeart/2005/8/layout/StepDownProcess"/>
    <dgm:cxn modelId="{A578196E-7D4F-49C1-B1E8-9E5C98FAABDD}" type="presParOf" srcId="{C523C8E0-E157-489F-B8A7-C21A6964581A}" destId="{26F41757-201A-4DAC-9A90-8F0FAE7DEDDE}" srcOrd="1" destOrd="0" presId="urn:microsoft.com/office/officeart/2005/8/layout/StepDownProcess"/>
    <dgm:cxn modelId="{A91E0D18-E2B1-4068-A953-3A586FC9B13B}" type="presParOf" srcId="{C523C8E0-E157-489F-B8A7-C21A6964581A}" destId="{1580013E-49A5-4DF9-BFC5-1D88941F0AE6}" srcOrd="2" destOrd="0" presId="urn:microsoft.com/office/officeart/2005/8/layout/StepDownProcess"/>
    <dgm:cxn modelId="{1719C640-9AA5-4519-9209-5A5BDA6A222E}" type="presParOf" srcId="{6B2440D6-B016-4CFC-92E2-995814A554DE}" destId="{C7E4E064-60EF-4B92-9352-7813F7ADDDCE}" srcOrd="1" destOrd="0" presId="urn:microsoft.com/office/officeart/2005/8/layout/StepDownProcess"/>
    <dgm:cxn modelId="{55FB71AB-3AAD-4AF8-97D7-926EDFB95FA0}" type="presParOf" srcId="{6B2440D6-B016-4CFC-92E2-995814A554DE}" destId="{7EC613EC-0946-4D4B-8908-F8985594EF04}" srcOrd="2" destOrd="0" presId="urn:microsoft.com/office/officeart/2005/8/layout/StepDownProcess"/>
    <dgm:cxn modelId="{8D3A4BA4-3F3F-4F94-AC9A-C323792D83A7}" type="presParOf" srcId="{7EC613EC-0946-4D4B-8908-F8985594EF04}" destId="{CAAC718A-7314-4465-AA30-EFDAAB63D7C2}" srcOrd="0" destOrd="0" presId="urn:microsoft.com/office/officeart/2005/8/layout/StepDownProcess"/>
    <dgm:cxn modelId="{5A38883C-AFF1-4F41-B8E9-174B8E6FB267}" type="presParOf" srcId="{7EC613EC-0946-4D4B-8908-F8985594EF04}" destId="{4FDBBE4F-8F01-4FA4-B98D-EEB12DD27663}" srcOrd="1" destOrd="0" presId="urn:microsoft.com/office/officeart/2005/8/layout/StepDownProcess"/>
    <dgm:cxn modelId="{F403E1A6-3EFD-48DE-BE21-3B1290DF9634}" type="presParOf" srcId="{7EC613EC-0946-4D4B-8908-F8985594EF04}" destId="{68B9E9A5-2649-40E5-A8E6-D346C79FA6CA}" srcOrd="2" destOrd="0" presId="urn:microsoft.com/office/officeart/2005/8/layout/StepDownProcess"/>
    <dgm:cxn modelId="{45C9FEDE-FDEE-4134-A272-8EA6CCAC67DA}" type="presParOf" srcId="{6B2440D6-B016-4CFC-92E2-995814A554DE}" destId="{A72D0AE8-E8DA-4930-8B10-5ABB75B9F9FF}" srcOrd="3" destOrd="0" presId="urn:microsoft.com/office/officeart/2005/8/layout/StepDownProcess"/>
    <dgm:cxn modelId="{4348349F-701D-4282-B4F5-0303E6786064}" type="presParOf" srcId="{6B2440D6-B016-4CFC-92E2-995814A554DE}" destId="{E177A8BF-337C-444F-B7C4-728BBFCC77B4}" srcOrd="4" destOrd="0" presId="urn:microsoft.com/office/officeart/2005/8/layout/StepDownProcess"/>
    <dgm:cxn modelId="{94E8D787-6D5B-4CFA-929B-4E1E58F50E3C}" type="presParOf" srcId="{E177A8BF-337C-444F-B7C4-728BBFCC77B4}" destId="{7E5D0046-DA30-4D69-A7EB-4F1042D8DC00}" srcOrd="0" destOrd="0" presId="urn:microsoft.com/office/officeart/2005/8/layout/StepDownProcess"/>
    <dgm:cxn modelId="{B4462B58-292A-4853-BD80-EA11D9E6F5EB}" type="presParOf" srcId="{E177A8BF-337C-444F-B7C4-728BBFCC77B4}" destId="{609A904C-BD6F-4607-BB6D-F55FFF7A036C}" srcOrd="1" destOrd="0" presId="urn:microsoft.com/office/officeart/2005/8/layout/StepDownProcess"/>
    <dgm:cxn modelId="{F8CEBABF-F457-4054-9D45-DB21FFFF027C}" type="presParOf" srcId="{E177A8BF-337C-444F-B7C4-728BBFCC77B4}" destId="{BBEF7172-9943-42AC-89B4-0E1E4D802D0F}" srcOrd="2" destOrd="0" presId="urn:microsoft.com/office/officeart/2005/8/layout/StepDownProcess"/>
    <dgm:cxn modelId="{88BF67E6-55B4-4026-A209-8D212D1071BF}" type="presParOf" srcId="{6B2440D6-B016-4CFC-92E2-995814A554DE}" destId="{7CA3BDEF-7732-494A-A00C-B0F162DA56E4}" srcOrd="5" destOrd="0" presId="urn:microsoft.com/office/officeart/2005/8/layout/StepDownProcess"/>
    <dgm:cxn modelId="{9370F120-EF87-4FDE-84A8-35EADC087AB8}" type="presParOf" srcId="{6B2440D6-B016-4CFC-92E2-995814A554DE}" destId="{B1B6EC9D-50F7-49C9-A78B-FEE5EE3E965A}" srcOrd="6" destOrd="0" presId="urn:microsoft.com/office/officeart/2005/8/layout/StepDownProcess"/>
    <dgm:cxn modelId="{F826098F-1BDB-4208-AD75-CA586F39B4BE}" type="presParOf" srcId="{B1B6EC9D-50F7-49C9-A78B-FEE5EE3E965A}" destId="{E71A423E-C3E0-4121-88C6-6A95BD139EA8}"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D91BF1-0FB6-4A80-A30D-65C554F3E0F2}" type="doc">
      <dgm:prSet loTypeId="urn:microsoft.com/office/officeart/2005/8/layout/process1" loCatId="process" qsTypeId="urn:microsoft.com/office/officeart/2005/8/quickstyle/simple1" qsCatId="simple" csTypeId="urn:microsoft.com/office/officeart/2005/8/colors/accent2_2" csCatId="accent2" phldr="1"/>
      <dgm:spPr/>
      <dgm:t>
        <a:bodyPr/>
        <a:lstStyle/>
        <a:p>
          <a:endParaRPr lang="en-US"/>
        </a:p>
      </dgm:t>
    </dgm:pt>
    <dgm:pt modelId="{C483270E-8C30-4D6F-A70F-6BBF13F84F62}">
      <dgm:prSet phldrT="[Text]" custT="1"/>
      <dgm:spPr>
        <a:solidFill>
          <a:srgbClr val="FFC000"/>
        </a:solidFill>
      </dgm:spPr>
      <dgm:t>
        <a:bodyPr/>
        <a:lstStyle/>
        <a:p>
          <a:r>
            <a:rPr lang="en-US" sz="1800" b="1" dirty="0">
              <a:solidFill>
                <a:schemeClr val="tx1"/>
              </a:solidFill>
              <a:latin typeface="Montserrat" panose="00000500000000000000" pitchFamily="2" charset="0"/>
            </a:rPr>
            <a:t>Contact any affected scholars</a:t>
          </a:r>
        </a:p>
      </dgm:t>
      <dgm:extLst>
        <a:ext uri="{E40237B7-FDA0-4F09-8148-C483321AD2D9}">
          <dgm14:cNvPr xmlns:dgm14="http://schemas.microsoft.com/office/drawing/2010/diagram" id="0" name="" descr="Discuss issue(s) with OSEP PO and grantee&#10;Contact any affected scholars&#10;Contact IHE Department Head and/or Certifying Rep&#10;Work with IHE to work out a monetary repayment plan"/>
        </a:ext>
      </dgm:extLst>
    </dgm:pt>
    <dgm:pt modelId="{7E76647B-77BF-4A87-BF5D-60C4BBE26BAC}" type="parTrans" cxnId="{5B5157CA-4214-404B-B3DF-C2951D83B4ED}">
      <dgm:prSet/>
      <dgm:spPr/>
      <dgm:t>
        <a:bodyPr/>
        <a:lstStyle/>
        <a:p>
          <a:endParaRPr lang="en-US" sz="2800" b="1">
            <a:latin typeface="Montserrat" panose="00000500000000000000" pitchFamily="2" charset="0"/>
          </a:endParaRPr>
        </a:p>
      </dgm:t>
    </dgm:pt>
    <dgm:pt modelId="{6804051D-83C1-49F7-94CA-59551022B40A}" type="sibTrans" cxnId="{5B5157CA-4214-404B-B3DF-C2951D83B4ED}">
      <dgm:prSet custT="1"/>
      <dgm:spPr/>
      <dgm:t>
        <a:bodyPr/>
        <a:lstStyle/>
        <a:p>
          <a:endParaRPr lang="en-US" sz="1600" b="1">
            <a:latin typeface="Montserrat" panose="00000500000000000000" pitchFamily="2" charset="0"/>
          </a:endParaRPr>
        </a:p>
      </dgm:t>
    </dgm:pt>
    <dgm:pt modelId="{0803CF67-525F-4A84-BB56-42CF917CB23C}">
      <dgm:prSet phldrT="[Text]" custT="1"/>
      <dgm:spPr>
        <a:solidFill>
          <a:srgbClr val="F6640A"/>
        </a:solidFill>
      </dgm:spPr>
      <dgm:t>
        <a:bodyPr/>
        <a:lstStyle/>
        <a:p>
          <a:r>
            <a:rPr lang="en-US" sz="1800" b="1" dirty="0">
              <a:solidFill>
                <a:schemeClr val="tx1"/>
              </a:solidFill>
              <a:latin typeface="Montserrat" panose="00000500000000000000" pitchFamily="2" charset="0"/>
            </a:rPr>
            <a:t>Contact IHE Department Head and/or Certifying Rep</a:t>
          </a:r>
        </a:p>
      </dgm:t>
      <dgm:extLst>
        <a:ext uri="{E40237B7-FDA0-4F09-8148-C483321AD2D9}">
          <dgm14:cNvPr xmlns:dgm14="http://schemas.microsoft.com/office/drawing/2010/diagram" id="0" name="" descr="Discuss issue(s) with OSEP PO and grantee&#10;Contact any affected scholars&#10;Contact IHE Department Head and/or Certifying Rep&#10;Work with IHE to work out a monetary repayment plan"/>
        </a:ext>
      </dgm:extLst>
    </dgm:pt>
    <dgm:pt modelId="{FA4E4BAB-17BD-414C-A66E-33C04CBD8E25}" type="parTrans" cxnId="{6940E695-D4BF-4EEA-8BD5-F2C62F6751D5}">
      <dgm:prSet/>
      <dgm:spPr/>
      <dgm:t>
        <a:bodyPr/>
        <a:lstStyle/>
        <a:p>
          <a:endParaRPr lang="en-US" sz="2800" b="1">
            <a:latin typeface="Montserrat" panose="00000500000000000000" pitchFamily="2" charset="0"/>
          </a:endParaRPr>
        </a:p>
      </dgm:t>
    </dgm:pt>
    <dgm:pt modelId="{C3B88E9B-0492-46EE-89F9-879535FBD660}" type="sibTrans" cxnId="{6940E695-D4BF-4EEA-8BD5-F2C62F6751D5}">
      <dgm:prSet custT="1"/>
      <dgm:spPr/>
      <dgm:t>
        <a:bodyPr/>
        <a:lstStyle/>
        <a:p>
          <a:endParaRPr lang="en-US" sz="1600" b="1">
            <a:latin typeface="Montserrat" panose="00000500000000000000" pitchFamily="2" charset="0"/>
          </a:endParaRPr>
        </a:p>
      </dgm:t>
    </dgm:pt>
    <dgm:pt modelId="{CE36F9FC-B637-4B6D-A5BA-FFF4DE9960A4}">
      <dgm:prSet phldrT="[Text]" custT="1"/>
      <dgm:spPr>
        <a:solidFill>
          <a:srgbClr val="C00000"/>
        </a:solidFill>
      </dgm:spPr>
      <dgm:t>
        <a:bodyPr/>
        <a:lstStyle/>
        <a:p>
          <a:r>
            <a:rPr lang="en-US" sz="1800" b="1" dirty="0">
              <a:latin typeface="Montserrat" panose="00000500000000000000" pitchFamily="2" charset="0"/>
            </a:rPr>
            <a:t>Work with IHE to work out a monetary repayment plan</a:t>
          </a:r>
        </a:p>
      </dgm:t>
      <dgm:extLst>
        <a:ext uri="{E40237B7-FDA0-4F09-8148-C483321AD2D9}">
          <dgm14:cNvPr xmlns:dgm14="http://schemas.microsoft.com/office/drawing/2010/diagram" id="0" name="" descr="Discuss issue(s) with OSEP PO and grantee&#10;Contact any affected scholars&#10;Contact IHE Department Head and/or Certifying Rep&#10;Work with IHE to work out a monetary repayment plan"/>
        </a:ext>
      </dgm:extLst>
    </dgm:pt>
    <dgm:pt modelId="{A55522B9-4DA9-4D6B-80F6-E8EAE47BD609}" type="parTrans" cxnId="{CCD0C4C0-BE5A-4FD5-9582-F99B1E800331}">
      <dgm:prSet/>
      <dgm:spPr/>
      <dgm:t>
        <a:bodyPr/>
        <a:lstStyle/>
        <a:p>
          <a:endParaRPr lang="en-US" sz="2800" b="1">
            <a:latin typeface="Montserrat" panose="00000500000000000000" pitchFamily="2" charset="0"/>
          </a:endParaRPr>
        </a:p>
      </dgm:t>
    </dgm:pt>
    <dgm:pt modelId="{E831CC10-703B-41AB-8C4D-E126139804BA}" type="sibTrans" cxnId="{CCD0C4C0-BE5A-4FD5-9582-F99B1E800331}">
      <dgm:prSet/>
      <dgm:spPr/>
      <dgm:t>
        <a:bodyPr/>
        <a:lstStyle/>
        <a:p>
          <a:endParaRPr lang="en-US" sz="2800" b="1">
            <a:latin typeface="Montserrat" panose="00000500000000000000" pitchFamily="2" charset="0"/>
          </a:endParaRPr>
        </a:p>
      </dgm:t>
    </dgm:pt>
    <dgm:pt modelId="{121FE1ED-2922-4D96-80E4-D2EC4711727A}">
      <dgm:prSet phldrT="[Text]" custT="1"/>
      <dgm:spPr>
        <a:solidFill>
          <a:srgbClr val="F1DB0F"/>
        </a:solidFill>
      </dgm:spPr>
      <dgm:t>
        <a:bodyPr/>
        <a:lstStyle/>
        <a:p>
          <a:r>
            <a:rPr lang="en-US" sz="1800" b="1" dirty="0">
              <a:solidFill>
                <a:schemeClr val="tx1"/>
              </a:solidFill>
              <a:latin typeface="Montserrat" panose="00000500000000000000" pitchFamily="2" charset="0"/>
            </a:rPr>
            <a:t>Discuss issue(s) with OSEP PO and grantee</a:t>
          </a:r>
        </a:p>
      </dgm:t>
      <dgm:extLst>
        <a:ext uri="{E40237B7-FDA0-4F09-8148-C483321AD2D9}">
          <dgm14:cNvPr xmlns:dgm14="http://schemas.microsoft.com/office/drawing/2010/diagram" id="0" name="" descr="Discuss issue(s) with OSEP PO and grantee&#10;Contact any affected scholars&#10;Contact IHE Department Head and/or Certifying Rep&#10;Work with IHE to work out a monetary repayment plan"/>
        </a:ext>
      </dgm:extLst>
    </dgm:pt>
    <dgm:pt modelId="{84FA55E1-C967-4BAA-BAD1-D62BA062BAC0}" type="parTrans" cxnId="{00F90683-A907-4570-8E12-007A3F429658}">
      <dgm:prSet/>
      <dgm:spPr/>
      <dgm:t>
        <a:bodyPr/>
        <a:lstStyle/>
        <a:p>
          <a:endParaRPr lang="en-US" sz="2800" b="1">
            <a:latin typeface="Montserrat" panose="00000500000000000000" pitchFamily="2" charset="0"/>
          </a:endParaRPr>
        </a:p>
      </dgm:t>
    </dgm:pt>
    <dgm:pt modelId="{7D2E86E6-86D9-4C22-9388-21D3DC98F185}" type="sibTrans" cxnId="{00F90683-A907-4570-8E12-007A3F429658}">
      <dgm:prSet custT="1"/>
      <dgm:spPr/>
      <dgm:t>
        <a:bodyPr/>
        <a:lstStyle/>
        <a:p>
          <a:endParaRPr lang="en-US" sz="1600" b="1">
            <a:latin typeface="Montserrat" panose="00000500000000000000" pitchFamily="2" charset="0"/>
          </a:endParaRPr>
        </a:p>
      </dgm:t>
    </dgm:pt>
    <dgm:pt modelId="{55076527-150F-442F-971A-FF4A8AF0127D}" type="pres">
      <dgm:prSet presAssocID="{07D91BF1-0FB6-4A80-A30D-65C554F3E0F2}" presName="Name0" presStyleCnt="0">
        <dgm:presLayoutVars>
          <dgm:dir/>
          <dgm:resizeHandles val="exact"/>
        </dgm:presLayoutVars>
      </dgm:prSet>
      <dgm:spPr/>
    </dgm:pt>
    <dgm:pt modelId="{9B3CF47A-40EF-4908-A417-7B6D911DFAF7}" type="pres">
      <dgm:prSet presAssocID="{121FE1ED-2922-4D96-80E4-D2EC4711727A}" presName="node" presStyleLbl="node1" presStyleIdx="0" presStyleCnt="4" custScaleY="107476">
        <dgm:presLayoutVars>
          <dgm:bulletEnabled val="1"/>
        </dgm:presLayoutVars>
      </dgm:prSet>
      <dgm:spPr/>
    </dgm:pt>
    <dgm:pt modelId="{BAB4AD9C-C0E4-4418-9031-0E8C7936363B}" type="pres">
      <dgm:prSet presAssocID="{7D2E86E6-86D9-4C22-9388-21D3DC98F185}" presName="sibTrans" presStyleLbl="sibTrans2D1" presStyleIdx="0" presStyleCnt="3"/>
      <dgm:spPr/>
    </dgm:pt>
    <dgm:pt modelId="{4A59CF97-D1AA-4FFE-9CB9-1B351CC3BD00}" type="pres">
      <dgm:prSet presAssocID="{7D2E86E6-86D9-4C22-9388-21D3DC98F185}" presName="connectorText" presStyleLbl="sibTrans2D1" presStyleIdx="0" presStyleCnt="3"/>
      <dgm:spPr/>
    </dgm:pt>
    <dgm:pt modelId="{0520090E-DDA4-489B-A3B9-1BC58541D0FB}" type="pres">
      <dgm:prSet presAssocID="{C483270E-8C30-4D6F-A70F-6BBF13F84F62}" presName="node" presStyleLbl="node1" presStyleIdx="1" presStyleCnt="4" custScaleY="138742">
        <dgm:presLayoutVars>
          <dgm:bulletEnabled val="1"/>
        </dgm:presLayoutVars>
      </dgm:prSet>
      <dgm:spPr/>
    </dgm:pt>
    <dgm:pt modelId="{E3E674D1-73D2-4035-9AE9-A55DC4F2F8AE}" type="pres">
      <dgm:prSet presAssocID="{6804051D-83C1-49F7-94CA-59551022B40A}" presName="sibTrans" presStyleLbl="sibTrans2D1" presStyleIdx="1" presStyleCnt="3"/>
      <dgm:spPr/>
    </dgm:pt>
    <dgm:pt modelId="{BF79D56A-8A1D-4CFC-B251-0E4F7EBCD5FF}" type="pres">
      <dgm:prSet presAssocID="{6804051D-83C1-49F7-94CA-59551022B40A}" presName="connectorText" presStyleLbl="sibTrans2D1" presStyleIdx="1" presStyleCnt="3"/>
      <dgm:spPr/>
    </dgm:pt>
    <dgm:pt modelId="{C111E2D2-359C-4351-82F9-34C148811C1F}" type="pres">
      <dgm:prSet presAssocID="{0803CF67-525F-4A84-BB56-42CF917CB23C}" presName="node" presStyleLbl="node1" presStyleIdx="2" presStyleCnt="4" custScaleX="106093" custScaleY="164756">
        <dgm:presLayoutVars>
          <dgm:bulletEnabled val="1"/>
        </dgm:presLayoutVars>
      </dgm:prSet>
      <dgm:spPr/>
    </dgm:pt>
    <dgm:pt modelId="{EAC139FA-8D13-4542-88B0-2DAC51099141}" type="pres">
      <dgm:prSet presAssocID="{C3B88E9B-0492-46EE-89F9-879535FBD660}" presName="sibTrans" presStyleLbl="sibTrans2D1" presStyleIdx="2" presStyleCnt="3"/>
      <dgm:spPr/>
    </dgm:pt>
    <dgm:pt modelId="{74EABA81-C849-4CD5-9D17-93C2DB49D6D7}" type="pres">
      <dgm:prSet presAssocID="{C3B88E9B-0492-46EE-89F9-879535FBD660}" presName="connectorText" presStyleLbl="sibTrans2D1" presStyleIdx="2" presStyleCnt="3"/>
      <dgm:spPr/>
    </dgm:pt>
    <dgm:pt modelId="{0BEB0B53-DC63-49F4-AC7D-8CFB6F1F63C9}" type="pres">
      <dgm:prSet presAssocID="{CE36F9FC-B637-4B6D-A5BA-FFF4DE9960A4}" presName="node" presStyleLbl="node1" presStyleIdx="3" presStyleCnt="4" custScaleY="190770">
        <dgm:presLayoutVars>
          <dgm:bulletEnabled val="1"/>
        </dgm:presLayoutVars>
      </dgm:prSet>
      <dgm:spPr/>
    </dgm:pt>
  </dgm:ptLst>
  <dgm:cxnLst>
    <dgm:cxn modelId="{3F30120A-A37F-4676-882B-436125505A33}" type="presOf" srcId="{C3B88E9B-0492-46EE-89F9-879535FBD660}" destId="{EAC139FA-8D13-4542-88B0-2DAC51099141}" srcOrd="0" destOrd="0" presId="urn:microsoft.com/office/officeart/2005/8/layout/process1"/>
    <dgm:cxn modelId="{9BD34E25-05E2-4C5A-81C9-0F389FE81419}" type="presOf" srcId="{6804051D-83C1-49F7-94CA-59551022B40A}" destId="{E3E674D1-73D2-4035-9AE9-A55DC4F2F8AE}" srcOrd="0" destOrd="0" presId="urn:microsoft.com/office/officeart/2005/8/layout/process1"/>
    <dgm:cxn modelId="{4DB80B2C-5F36-4B85-99EB-EA904EB51F6D}" type="presOf" srcId="{0803CF67-525F-4A84-BB56-42CF917CB23C}" destId="{C111E2D2-359C-4351-82F9-34C148811C1F}" srcOrd="0" destOrd="0" presId="urn:microsoft.com/office/officeart/2005/8/layout/process1"/>
    <dgm:cxn modelId="{34F0BC3E-8D31-4167-A3F0-90E3E7BF9233}" type="presOf" srcId="{7D2E86E6-86D9-4C22-9388-21D3DC98F185}" destId="{4A59CF97-D1AA-4FFE-9CB9-1B351CC3BD00}" srcOrd="1" destOrd="0" presId="urn:microsoft.com/office/officeart/2005/8/layout/process1"/>
    <dgm:cxn modelId="{6F90626B-93F6-4B0F-B1B1-94DAC501C995}" type="presOf" srcId="{07D91BF1-0FB6-4A80-A30D-65C554F3E0F2}" destId="{55076527-150F-442F-971A-FF4A8AF0127D}" srcOrd="0" destOrd="0" presId="urn:microsoft.com/office/officeart/2005/8/layout/process1"/>
    <dgm:cxn modelId="{80CD5D4F-88C7-4694-AE41-9920781BE9CF}" type="presOf" srcId="{121FE1ED-2922-4D96-80E4-D2EC4711727A}" destId="{9B3CF47A-40EF-4908-A417-7B6D911DFAF7}" srcOrd="0" destOrd="0" presId="urn:microsoft.com/office/officeart/2005/8/layout/process1"/>
    <dgm:cxn modelId="{9C235452-D9E5-45FB-B82A-58FE65C099CC}" type="presOf" srcId="{CE36F9FC-B637-4B6D-A5BA-FFF4DE9960A4}" destId="{0BEB0B53-DC63-49F4-AC7D-8CFB6F1F63C9}" srcOrd="0" destOrd="0" presId="urn:microsoft.com/office/officeart/2005/8/layout/process1"/>
    <dgm:cxn modelId="{00F90683-A907-4570-8E12-007A3F429658}" srcId="{07D91BF1-0FB6-4A80-A30D-65C554F3E0F2}" destId="{121FE1ED-2922-4D96-80E4-D2EC4711727A}" srcOrd="0" destOrd="0" parTransId="{84FA55E1-C967-4BAA-BAD1-D62BA062BAC0}" sibTransId="{7D2E86E6-86D9-4C22-9388-21D3DC98F185}"/>
    <dgm:cxn modelId="{6940E695-D4BF-4EEA-8BD5-F2C62F6751D5}" srcId="{07D91BF1-0FB6-4A80-A30D-65C554F3E0F2}" destId="{0803CF67-525F-4A84-BB56-42CF917CB23C}" srcOrd="2" destOrd="0" parTransId="{FA4E4BAB-17BD-414C-A66E-33C04CBD8E25}" sibTransId="{C3B88E9B-0492-46EE-89F9-879535FBD660}"/>
    <dgm:cxn modelId="{8609C9A0-732F-45DA-8D8C-79765F8B78F9}" type="presOf" srcId="{C3B88E9B-0492-46EE-89F9-879535FBD660}" destId="{74EABA81-C849-4CD5-9D17-93C2DB49D6D7}" srcOrd="1" destOrd="0" presId="urn:microsoft.com/office/officeart/2005/8/layout/process1"/>
    <dgm:cxn modelId="{36C062AA-6EA0-437B-930D-4CEB873378EF}" type="presOf" srcId="{6804051D-83C1-49F7-94CA-59551022B40A}" destId="{BF79D56A-8A1D-4CFC-B251-0E4F7EBCD5FF}" srcOrd="1" destOrd="0" presId="urn:microsoft.com/office/officeart/2005/8/layout/process1"/>
    <dgm:cxn modelId="{CCD0C4C0-BE5A-4FD5-9582-F99B1E800331}" srcId="{07D91BF1-0FB6-4A80-A30D-65C554F3E0F2}" destId="{CE36F9FC-B637-4B6D-A5BA-FFF4DE9960A4}" srcOrd="3" destOrd="0" parTransId="{A55522B9-4DA9-4D6B-80F6-E8EAE47BD609}" sibTransId="{E831CC10-703B-41AB-8C4D-E126139804BA}"/>
    <dgm:cxn modelId="{5B5157CA-4214-404B-B3DF-C2951D83B4ED}" srcId="{07D91BF1-0FB6-4A80-A30D-65C554F3E0F2}" destId="{C483270E-8C30-4D6F-A70F-6BBF13F84F62}" srcOrd="1" destOrd="0" parTransId="{7E76647B-77BF-4A87-BF5D-60C4BBE26BAC}" sibTransId="{6804051D-83C1-49F7-94CA-59551022B40A}"/>
    <dgm:cxn modelId="{76A9B9CB-67B3-4217-B492-0E9208C473E2}" type="presOf" srcId="{C483270E-8C30-4D6F-A70F-6BBF13F84F62}" destId="{0520090E-DDA4-489B-A3B9-1BC58541D0FB}" srcOrd="0" destOrd="0" presId="urn:microsoft.com/office/officeart/2005/8/layout/process1"/>
    <dgm:cxn modelId="{256B0DFC-A9E4-4313-9A5D-D607558B44ED}" type="presOf" srcId="{7D2E86E6-86D9-4C22-9388-21D3DC98F185}" destId="{BAB4AD9C-C0E4-4418-9031-0E8C7936363B}" srcOrd="0" destOrd="0" presId="urn:microsoft.com/office/officeart/2005/8/layout/process1"/>
    <dgm:cxn modelId="{31415A80-950C-48BB-AEAD-C102E12F466A}" type="presParOf" srcId="{55076527-150F-442F-971A-FF4A8AF0127D}" destId="{9B3CF47A-40EF-4908-A417-7B6D911DFAF7}" srcOrd="0" destOrd="0" presId="urn:microsoft.com/office/officeart/2005/8/layout/process1"/>
    <dgm:cxn modelId="{6D21ACC0-E64C-402B-B19F-15D8A843A71C}" type="presParOf" srcId="{55076527-150F-442F-971A-FF4A8AF0127D}" destId="{BAB4AD9C-C0E4-4418-9031-0E8C7936363B}" srcOrd="1" destOrd="0" presId="urn:microsoft.com/office/officeart/2005/8/layout/process1"/>
    <dgm:cxn modelId="{F9C73782-916B-402B-9991-ECA9EB891DA5}" type="presParOf" srcId="{BAB4AD9C-C0E4-4418-9031-0E8C7936363B}" destId="{4A59CF97-D1AA-4FFE-9CB9-1B351CC3BD00}" srcOrd="0" destOrd="0" presId="urn:microsoft.com/office/officeart/2005/8/layout/process1"/>
    <dgm:cxn modelId="{526611E7-2FB2-44B3-A48A-D832BE6A5622}" type="presParOf" srcId="{55076527-150F-442F-971A-FF4A8AF0127D}" destId="{0520090E-DDA4-489B-A3B9-1BC58541D0FB}" srcOrd="2" destOrd="0" presId="urn:microsoft.com/office/officeart/2005/8/layout/process1"/>
    <dgm:cxn modelId="{DEE4568D-BD05-41B6-9F51-2A68BD12B40A}" type="presParOf" srcId="{55076527-150F-442F-971A-FF4A8AF0127D}" destId="{E3E674D1-73D2-4035-9AE9-A55DC4F2F8AE}" srcOrd="3" destOrd="0" presId="urn:microsoft.com/office/officeart/2005/8/layout/process1"/>
    <dgm:cxn modelId="{287AB3F5-317C-486E-9E02-F58E42FD705B}" type="presParOf" srcId="{E3E674D1-73D2-4035-9AE9-A55DC4F2F8AE}" destId="{BF79D56A-8A1D-4CFC-B251-0E4F7EBCD5FF}" srcOrd="0" destOrd="0" presId="urn:microsoft.com/office/officeart/2005/8/layout/process1"/>
    <dgm:cxn modelId="{2613A5FD-68CF-4057-942A-F41B71A7CCC6}" type="presParOf" srcId="{55076527-150F-442F-971A-FF4A8AF0127D}" destId="{C111E2D2-359C-4351-82F9-34C148811C1F}" srcOrd="4" destOrd="0" presId="urn:microsoft.com/office/officeart/2005/8/layout/process1"/>
    <dgm:cxn modelId="{FF509164-289B-45EE-83B5-DFCB68389FE3}" type="presParOf" srcId="{55076527-150F-442F-971A-FF4A8AF0127D}" destId="{EAC139FA-8D13-4542-88B0-2DAC51099141}" srcOrd="5" destOrd="0" presId="urn:microsoft.com/office/officeart/2005/8/layout/process1"/>
    <dgm:cxn modelId="{2AF43782-B18F-4491-B81D-1B7A473131AF}" type="presParOf" srcId="{EAC139FA-8D13-4542-88B0-2DAC51099141}" destId="{74EABA81-C849-4CD5-9D17-93C2DB49D6D7}" srcOrd="0" destOrd="0" presId="urn:microsoft.com/office/officeart/2005/8/layout/process1"/>
    <dgm:cxn modelId="{6E867511-811D-479C-8379-E71787E05467}" type="presParOf" srcId="{55076527-150F-442F-971A-FF4A8AF0127D}" destId="{0BEB0B53-DC63-49F4-AC7D-8CFB6F1F63C9}"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D5340A-075D-4977-93D9-293A138D05A7}" type="doc">
      <dgm:prSet loTypeId="urn:microsoft.com/office/officeart/2018/2/layout/IconVerticalSolidList" loCatId="icon" qsTypeId="urn:microsoft.com/office/officeart/2005/8/quickstyle/simple5" qsCatId="simple" csTypeId="urn:microsoft.com/office/officeart/2005/8/colors/accent5_2" csCatId="accent5" phldr="1"/>
      <dgm:spPr/>
      <dgm:t>
        <a:bodyPr/>
        <a:lstStyle/>
        <a:p>
          <a:endParaRPr lang="en-US"/>
        </a:p>
      </dgm:t>
    </dgm:pt>
    <dgm:pt modelId="{D9405058-5C87-49A9-87B8-921CE66725C9}">
      <dgm:prSet/>
      <dgm:spPr/>
      <dgm:t>
        <a:bodyPr/>
        <a:lstStyle/>
        <a:p>
          <a:pPr>
            <a:lnSpc>
              <a:spcPct val="100000"/>
            </a:lnSpc>
          </a:pPr>
          <a:r>
            <a:rPr lang="en-US" dirty="0">
              <a:latin typeface="Montserrat" panose="00000500000000000000" pitchFamily="2" charset="0"/>
            </a:rPr>
            <a:t>Recommend to your scholars to review the resources available on the Training Page: </a:t>
          </a:r>
          <a:r>
            <a:rPr lang="en-US" dirty="0">
              <a:latin typeface="Montserrat" panose="00000500000000000000" pitchFamily="2" charset="0"/>
              <a:hlinkClick xmlns:r="http://schemas.openxmlformats.org/officeDocument/2006/relationships" r:id="rId1"/>
            </a:rPr>
            <a:t>https://pdp.ed.gov/OSEP/Home/Training</a:t>
          </a:r>
          <a:r>
            <a:rPr lang="en-US" dirty="0">
              <a:latin typeface="Montserrat" panose="00000500000000000000" pitchFamily="2" charset="0"/>
            </a:rPr>
            <a:t> </a:t>
          </a:r>
        </a:p>
      </dgm:t>
      <dgm:extLst>
        <a:ext uri="{E40237B7-FDA0-4F09-8148-C483321AD2D9}">
          <dgm14:cNvPr xmlns:dgm14="http://schemas.microsoft.com/office/drawing/2010/diagram" id="0" name="" descr="Recommend to your scholars to review the resources available on the Training Page: https://pdp.ed.gov/OSEP/Home/Training &#10;Notify scholars at the beginning of the program that they will be required to provide licensure test results to you.&#10;Arrange and conduct exit interviews with each exiting scholar."/>
        </a:ext>
      </dgm:extLst>
    </dgm:pt>
    <dgm:pt modelId="{A380C7A1-35BF-443E-8967-C230E2590DC0}" type="parTrans" cxnId="{B360668D-7495-4808-8C57-192688D58B2B}">
      <dgm:prSet/>
      <dgm:spPr/>
      <dgm:t>
        <a:bodyPr/>
        <a:lstStyle/>
        <a:p>
          <a:endParaRPr lang="en-US"/>
        </a:p>
      </dgm:t>
    </dgm:pt>
    <dgm:pt modelId="{6DFBC052-E066-4994-BAF4-ED9EF1ACECF3}" type="sibTrans" cxnId="{B360668D-7495-4808-8C57-192688D58B2B}">
      <dgm:prSet/>
      <dgm:spPr/>
      <dgm:t>
        <a:bodyPr/>
        <a:lstStyle/>
        <a:p>
          <a:endParaRPr lang="en-US"/>
        </a:p>
      </dgm:t>
    </dgm:pt>
    <dgm:pt modelId="{45BC0A0F-5FC2-4AB0-A998-4B6086EAA7EB}">
      <dgm:prSet/>
      <dgm:spPr/>
      <dgm:t>
        <a:bodyPr/>
        <a:lstStyle/>
        <a:p>
          <a:pPr>
            <a:lnSpc>
              <a:spcPct val="100000"/>
            </a:lnSpc>
          </a:pPr>
          <a:r>
            <a:rPr lang="en-US" dirty="0">
              <a:latin typeface="Montserrat" panose="00000500000000000000" pitchFamily="2" charset="0"/>
            </a:rPr>
            <a:t>Notify scholars at the beginning of the program that they will be required to provide licensure test results to you.</a:t>
          </a:r>
        </a:p>
      </dgm:t>
      <dgm:extLst>
        <a:ext uri="{E40237B7-FDA0-4F09-8148-C483321AD2D9}">
          <dgm14:cNvPr xmlns:dgm14="http://schemas.microsoft.com/office/drawing/2010/diagram" id="0" name="" descr="Recommend to your scholars to review the resources available on the Training Page: https://pdp.ed.gov/OSEP/Home/Training &#10;Notify scholars at the beginning of the program that they will be required to provide licensure test results to you.&#10;Arrange and conduct exit interviews with each exiting scholar."/>
        </a:ext>
      </dgm:extLst>
    </dgm:pt>
    <dgm:pt modelId="{BAEF054E-2696-494A-8D44-1D788C1E43DF}" type="parTrans" cxnId="{69509611-2BA0-4E8F-9E99-B14764710B9F}">
      <dgm:prSet/>
      <dgm:spPr/>
      <dgm:t>
        <a:bodyPr/>
        <a:lstStyle/>
        <a:p>
          <a:endParaRPr lang="en-US"/>
        </a:p>
      </dgm:t>
    </dgm:pt>
    <dgm:pt modelId="{E16AA8F6-6FFF-4904-9A08-F2B5E677E5CA}" type="sibTrans" cxnId="{69509611-2BA0-4E8F-9E99-B14764710B9F}">
      <dgm:prSet/>
      <dgm:spPr/>
      <dgm:t>
        <a:bodyPr/>
        <a:lstStyle/>
        <a:p>
          <a:endParaRPr lang="en-US"/>
        </a:p>
      </dgm:t>
    </dgm:pt>
    <dgm:pt modelId="{E21F54C6-4913-46F5-BF68-D2BA03C60DF7}">
      <dgm:prSet/>
      <dgm:spPr/>
      <dgm:t>
        <a:bodyPr/>
        <a:lstStyle/>
        <a:p>
          <a:pPr>
            <a:lnSpc>
              <a:spcPct val="100000"/>
            </a:lnSpc>
          </a:pPr>
          <a:r>
            <a:rPr lang="en-US" dirty="0">
              <a:latin typeface="Montserrat" panose="00000500000000000000" pitchFamily="2" charset="0"/>
            </a:rPr>
            <a:t>Arrange and conduct exit interviews with each exiting scholar.</a:t>
          </a:r>
        </a:p>
      </dgm:t>
      <dgm:extLst>
        <a:ext uri="{E40237B7-FDA0-4F09-8148-C483321AD2D9}">
          <dgm14:cNvPr xmlns:dgm14="http://schemas.microsoft.com/office/drawing/2010/diagram" id="0" name="" descr="Recommend to your scholars to review the resources available on the Training Page: https://pdp.ed.gov/OSEP/Home/Training &#10;Notify scholars at the beginning of the program that they will be required to provide licensure test results to you.&#10;Arrange and conduct exit interviews with each exiting scholar."/>
        </a:ext>
      </dgm:extLst>
    </dgm:pt>
    <dgm:pt modelId="{8AAB3D0B-7A7A-4243-9F46-589155FCFCE1}" type="parTrans" cxnId="{7AA492C0-FA46-406B-AB74-6CC1F78DCC93}">
      <dgm:prSet/>
      <dgm:spPr/>
      <dgm:t>
        <a:bodyPr/>
        <a:lstStyle/>
        <a:p>
          <a:endParaRPr lang="en-US"/>
        </a:p>
      </dgm:t>
    </dgm:pt>
    <dgm:pt modelId="{33498305-D7C8-4AE0-96A6-BCBA5887B267}" type="sibTrans" cxnId="{7AA492C0-FA46-406B-AB74-6CC1F78DCC93}">
      <dgm:prSet/>
      <dgm:spPr/>
      <dgm:t>
        <a:bodyPr/>
        <a:lstStyle/>
        <a:p>
          <a:endParaRPr lang="en-US"/>
        </a:p>
      </dgm:t>
    </dgm:pt>
    <dgm:pt modelId="{02E58F39-3131-47C5-9DF5-C1BE177AC76F}" type="pres">
      <dgm:prSet presAssocID="{CED5340A-075D-4977-93D9-293A138D05A7}" presName="root" presStyleCnt="0">
        <dgm:presLayoutVars>
          <dgm:dir/>
          <dgm:resizeHandles val="exact"/>
        </dgm:presLayoutVars>
      </dgm:prSet>
      <dgm:spPr/>
    </dgm:pt>
    <dgm:pt modelId="{2A5C933E-7FA6-4F58-9B22-8389EF578221}" type="pres">
      <dgm:prSet presAssocID="{D9405058-5C87-49A9-87B8-921CE66725C9}" presName="compNode" presStyleCnt="0"/>
      <dgm:spPr/>
    </dgm:pt>
    <dgm:pt modelId="{19969D20-1F64-42AE-A6B8-BC482423C23C}" type="pres">
      <dgm:prSet presAssocID="{D9405058-5C87-49A9-87B8-921CE66725C9}" presName="bgRect" presStyleLbl="bgShp" presStyleIdx="0" presStyleCnt="3"/>
      <dgm:spPr/>
    </dgm:pt>
    <dgm:pt modelId="{D781688A-D73B-47F7-A1CD-835B04A5661D}" type="pres">
      <dgm:prSet presAssocID="{D9405058-5C87-49A9-87B8-921CE66725C9}"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Books"/>
        </a:ext>
      </dgm:extLst>
    </dgm:pt>
    <dgm:pt modelId="{EC9E659F-7ECA-46E7-8FB0-99DCE4BE6F97}" type="pres">
      <dgm:prSet presAssocID="{D9405058-5C87-49A9-87B8-921CE66725C9}" presName="spaceRect" presStyleCnt="0"/>
      <dgm:spPr/>
    </dgm:pt>
    <dgm:pt modelId="{45CFA38E-FCA6-4621-9F3F-706233C6516C}" type="pres">
      <dgm:prSet presAssocID="{D9405058-5C87-49A9-87B8-921CE66725C9}" presName="parTx" presStyleLbl="revTx" presStyleIdx="0" presStyleCnt="3">
        <dgm:presLayoutVars>
          <dgm:chMax val="0"/>
          <dgm:chPref val="0"/>
        </dgm:presLayoutVars>
      </dgm:prSet>
      <dgm:spPr/>
    </dgm:pt>
    <dgm:pt modelId="{7BC94C14-E206-47F1-8FFC-E9E6971A16EB}" type="pres">
      <dgm:prSet presAssocID="{6DFBC052-E066-4994-BAF4-ED9EF1ACECF3}" presName="sibTrans" presStyleCnt="0"/>
      <dgm:spPr/>
    </dgm:pt>
    <dgm:pt modelId="{709FD1C4-CEC6-44FB-A841-F6A466CB4B25}" type="pres">
      <dgm:prSet presAssocID="{45BC0A0F-5FC2-4AB0-A998-4B6086EAA7EB}" presName="compNode" presStyleCnt="0"/>
      <dgm:spPr/>
    </dgm:pt>
    <dgm:pt modelId="{58413215-A634-42BC-B555-21E83D8F4344}" type="pres">
      <dgm:prSet presAssocID="{45BC0A0F-5FC2-4AB0-A998-4B6086EAA7EB}" presName="bgRect" presStyleLbl="bgShp" presStyleIdx="1" presStyleCnt="3"/>
      <dgm:spPr/>
    </dgm:pt>
    <dgm:pt modelId="{21FA3D11-8980-46C4-A46E-F683F45CFA09}" type="pres">
      <dgm:prSet presAssocID="{45BC0A0F-5FC2-4AB0-A998-4B6086EAA7EB}"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Diploma Roll"/>
        </a:ext>
      </dgm:extLst>
    </dgm:pt>
    <dgm:pt modelId="{045B31A7-E72D-48CB-976B-0496A3A8849D}" type="pres">
      <dgm:prSet presAssocID="{45BC0A0F-5FC2-4AB0-A998-4B6086EAA7EB}" presName="spaceRect" presStyleCnt="0"/>
      <dgm:spPr/>
    </dgm:pt>
    <dgm:pt modelId="{84766199-16F1-430D-A938-083742906CB9}" type="pres">
      <dgm:prSet presAssocID="{45BC0A0F-5FC2-4AB0-A998-4B6086EAA7EB}" presName="parTx" presStyleLbl="revTx" presStyleIdx="1" presStyleCnt="3">
        <dgm:presLayoutVars>
          <dgm:chMax val="0"/>
          <dgm:chPref val="0"/>
        </dgm:presLayoutVars>
      </dgm:prSet>
      <dgm:spPr/>
    </dgm:pt>
    <dgm:pt modelId="{7B6B20B3-BF40-47BC-AB2A-0D9785DD80CE}" type="pres">
      <dgm:prSet presAssocID="{E16AA8F6-6FFF-4904-9A08-F2B5E677E5CA}" presName="sibTrans" presStyleCnt="0"/>
      <dgm:spPr/>
    </dgm:pt>
    <dgm:pt modelId="{4DC7AE60-C199-4289-B4A0-D9C527B138F6}" type="pres">
      <dgm:prSet presAssocID="{E21F54C6-4913-46F5-BF68-D2BA03C60DF7}" presName="compNode" presStyleCnt="0"/>
      <dgm:spPr/>
    </dgm:pt>
    <dgm:pt modelId="{597453E3-9F5E-4E8F-A023-C6F38F93DCA4}" type="pres">
      <dgm:prSet presAssocID="{E21F54C6-4913-46F5-BF68-D2BA03C60DF7}" presName="bgRect" presStyleLbl="bgShp" presStyleIdx="2" presStyleCnt="3"/>
      <dgm:spPr/>
    </dgm:pt>
    <dgm:pt modelId="{8556F2C5-5C20-4D56-9E95-3C838405C0F2}" type="pres">
      <dgm:prSet presAssocID="{E21F54C6-4913-46F5-BF68-D2BA03C60DF7}"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Magnifying glass"/>
        </a:ext>
      </dgm:extLst>
    </dgm:pt>
    <dgm:pt modelId="{9EED1BB9-9C31-4FC9-921B-C2D6B5E5A4D1}" type="pres">
      <dgm:prSet presAssocID="{E21F54C6-4913-46F5-BF68-D2BA03C60DF7}" presName="spaceRect" presStyleCnt="0"/>
      <dgm:spPr/>
    </dgm:pt>
    <dgm:pt modelId="{EB008F92-3C74-4D1F-928F-3DE1E927148A}" type="pres">
      <dgm:prSet presAssocID="{E21F54C6-4913-46F5-BF68-D2BA03C60DF7}" presName="parTx" presStyleLbl="revTx" presStyleIdx="2" presStyleCnt="3">
        <dgm:presLayoutVars>
          <dgm:chMax val="0"/>
          <dgm:chPref val="0"/>
        </dgm:presLayoutVars>
      </dgm:prSet>
      <dgm:spPr/>
    </dgm:pt>
  </dgm:ptLst>
  <dgm:cxnLst>
    <dgm:cxn modelId="{69509611-2BA0-4E8F-9E99-B14764710B9F}" srcId="{CED5340A-075D-4977-93D9-293A138D05A7}" destId="{45BC0A0F-5FC2-4AB0-A998-4B6086EAA7EB}" srcOrd="1" destOrd="0" parTransId="{BAEF054E-2696-494A-8D44-1D788C1E43DF}" sibTransId="{E16AA8F6-6FFF-4904-9A08-F2B5E677E5CA}"/>
    <dgm:cxn modelId="{F1762727-B67C-4120-816C-200A532B20B1}" type="presOf" srcId="{D9405058-5C87-49A9-87B8-921CE66725C9}" destId="{45CFA38E-FCA6-4621-9F3F-706233C6516C}" srcOrd="0" destOrd="0" presId="urn:microsoft.com/office/officeart/2018/2/layout/IconVerticalSolidList"/>
    <dgm:cxn modelId="{977EAF8C-393A-413B-ADD8-EF5609F2A204}" type="presOf" srcId="{CED5340A-075D-4977-93D9-293A138D05A7}" destId="{02E58F39-3131-47C5-9DF5-C1BE177AC76F}" srcOrd="0" destOrd="0" presId="urn:microsoft.com/office/officeart/2018/2/layout/IconVerticalSolidList"/>
    <dgm:cxn modelId="{B360668D-7495-4808-8C57-192688D58B2B}" srcId="{CED5340A-075D-4977-93D9-293A138D05A7}" destId="{D9405058-5C87-49A9-87B8-921CE66725C9}" srcOrd="0" destOrd="0" parTransId="{A380C7A1-35BF-443E-8967-C230E2590DC0}" sibTransId="{6DFBC052-E066-4994-BAF4-ED9EF1ACECF3}"/>
    <dgm:cxn modelId="{6EB96ABA-39ED-4392-A780-25861D239259}" type="presOf" srcId="{E21F54C6-4913-46F5-BF68-D2BA03C60DF7}" destId="{EB008F92-3C74-4D1F-928F-3DE1E927148A}" srcOrd="0" destOrd="0" presId="urn:microsoft.com/office/officeart/2018/2/layout/IconVerticalSolidList"/>
    <dgm:cxn modelId="{7AA492C0-FA46-406B-AB74-6CC1F78DCC93}" srcId="{CED5340A-075D-4977-93D9-293A138D05A7}" destId="{E21F54C6-4913-46F5-BF68-D2BA03C60DF7}" srcOrd="2" destOrd="0" parTransId="{8AAB3D0B-7A7A-4243-9F46-589155FCFCE1}" sibTransId="{33498305-D7C8-4AE0-96A6-BCBA5887B267}"/>
    <dgm:cxn modelId="{75C0F9F1-2E57-4776-B7BA-E4EB7FBEBECD}" type="presOf" srcId="{45BC0A0F-5FC2-4AB0-A998-4B6086EAA7EB}" destId="{84766199-16F1-430D-A938-083742906CB9}" srcOrd="0" destOrd="0" presId="urn:microsoft.com/office/officeart/2018/2/layout/IconVerticalSolidList"/>
    <dgm:cxn modelId="{0C2B71E8-5C4F-4BF6-9A42-58A3D0153427}" type="presParOf" srcId="{02E58F39-3131-47C5-9DF5-C1BE177AC76F}" destId="{2A5C933E-7FA6-4F58-9B22-8389EF578221}" srcOrd="0" destOrd="0" presId="urn:microsoft.com/office/officeart/2018/2/layout/IconVerticalSolidList"/>
    <dgm:cxn modelId="{A2D240AF-F4E6-4C88-A8ED-071CF72B8EA6}" type="presParOf" srcId="{2A5C933E-7FA6-4F58-9B22-8389EF578221}" destId="{19969D20-1F64-42AE-A6B8-BC482423C23C}" srcOrd="0" destOrd="0" presId="urn:microsoft.com/office/officeart/2018/2/layout/IconVerticalSolidList"/>
    <dgm:cxn modelId="{BFE4EFA9-DFB8-408D-AB22-50CE6CB86EE7}" type="presParOf" srcId="{2A5C933E-7FA6-4F58-9B22-8389EF578221}" destId="{D781688A-D73B-47F7-A1CD-835B04A5661D}" srcOrd="1" destOrd="0" presId="urn:microsoft.com/office/officeart/2018/2/layout/IconVerticalSolidList"/>
    <dgm:cxn modelId="{2DDCA511-1756-42B5-8AC9-2B641E3DE199}" type="presParOf" srcId="{2A5C933E-7FA6-4F58-9B22-8389EF578221}" destId="{EC9E659F-7ECA-46E7-8FB0-99DCE4BE6F97}" srcOrd="2" destOrd="0" presId="urn:microsoft.com/office/officeart/2018/2/layout/IconVerticalSolidList"/>
    <dgm:cxn modelId="{5EE5F7C6-AFD8-45F0-B49F-F360E5524E25}" type="presParOf" srcId="{2A5C933E-7FA6-4F58-9B22-8389EF578221}" destId="{45CFA38E-FCA6-4621-9F3F-706233C6516C}" srcOrd="3" destOrd="0" presId="urn:microsoft.com/office/officeart/2018/2/layout/IconVerticalSolidList"/>
    <dgm:cxn modelId="{09C475D1-B7BE-4F00-A6B2-84D19A3F4BC0}" type="presParOf" srcId="{02E58F39-3131-47C5-9DF5-C1BE177AC76F}" destId="{7BC94C14-E206-47F1-8FFC-E9E6971A16EB}" srcOrd="1" destOrd="0" presId="urn:microsoft.com/office/officeart/2018/2/layout/IconVerticalSolidList"/>
    <dgm:cxn modelId="{954BC12B-89B9-48DF-BF50-1F74227D2545}" type="presParOf" srcId="{02E58F39-3131-47C5-9DF5-C1BE177AC76F}" destId="{709FD1C4-CEC6-44FB-A841-F6A466CB4B25}" srcOrd="2" destOrd="0" presId="urn:microsoft.com/office/officeart/2018/2/layout/IconVerticalSolidList"/>
    <dgm:cxn modelId="{7DBA6D3F-1762-4F16-9419-0673C4E40D10}" type="presParOf" srcId="{709FD1C4-CEC6-44FB-A841-F6A466CB4B25}" destId="{58413215-A634-42BC-B555-21E83D8F4344}" srcOrd="0" destOrd="0" presId="urn:microsoft.com/office/officeart/2018/2/layout/IconVerticalSolidList"/>
    <dgm:cxn modelId="{17AB3742-0CE3-4F4E-9C5E-3037E30729A9}" type="presParOf" srcId="{709FD1C4-CEC6-44FB-A841-F6A466CB4B25}" destId="{21FA3D11-8980-46C4-A46E-F683F45CFA09}" srcOrd="1" destOrd="0" presId="urn:microsoft.com/office/officeart/2018/2/layout/IconVerticalSolidList"/>
    <dgm:cxn modelId="{909E048C-9FAC-4FBE-BA64-294D7E81430E}" type="presParOf" srcId="{709FD1C4-CEC6-44FB-A841-F6A466CB4B25}" destId="{045B31A7-E72D-48CB-976B-0496A3A8849D}" srcOrd="2" destOrd="0" presId="urn:microsoft.com/office/officeart/2018/2/layout/IconVerticalSolidList"/>
    <dgm:cxn modelId="{879B3236-9DFE-4C9A-BEB5-50C6F741B056}" type="presParOf" srcId="{709FD1C4-CEC6-44FB-A841-F6A466CB4B25}" destId="{84766199-16F1-430D-A938-083742906CB9}" srcOrd="3" destOrd="0" presId="urn:microsoft.com/office/officeart/2018/2/layout/IconVerticalSolidList"/>
    <dgm:cxn modelId="{057F4D00-8FBE-42E1-BF4B-024A3CD4AA33}" type="presParOf" srcId="{02E58F39-3131-47C5-9DF5-C1BE177AC76F}" destId="{7B6B20B3-BF40-47BC-AB2A-0D9785DD80CE}" srcOrd="3" destOrd="0" presId="urn:microsoft.com/office/officeart/2018/2/layout/IconVerticalSolidList"/>
    <dgm:cxn modelId="{14C18CDF-D018-4278-B362-53E6109A35C4}" type="presParOf" srcId="{02E58F39-3131-47C5-9DF5-C1BE177AC76F}" destId="{4DC7AE60-C199-4289-B4A0-D9C527B138F6}" srcOrd="4" destOrd="0" presId="urn:microsoft.com/office/officeart/2018/2/layout/IconVerticalSolidList"/>
    <dgm:cxn modelId="{4EDD8A73-A591-415C-9A7A-F1F5EF4A66A7}" type="presParOf" srcId="{4DC7AE60-C199-4289-B4A0-D9C527B138F6}" destId="{597453E3-9F5E-4E8F-A023-C6F38F93DCA4}" srcOrd="0" destOrd="0" presId="urn:microsoft.com/office/officeart/2018/2/layout/IconVerticalSolidList"/>
    <dgm:cxn modelId="{8FE87D85-409A-4E36-852B-11F2F077F744}" type="presParOf" srcId="{4DC7AE60-C199-4289-B4A0-D9C527B138F6}" destId="{8556F2C5-5C20-4D56-9E95-3C838405C0F2}" srcOrd="1" destOrd="0" presId="urn:microsoft.com/office/officeart/2018/2/layout/IconVerticalSolidList"/>
    <dgm:cxn modelId="{2A30FF03-704D-4E2C-AE07-4ABCC970A1FC}" type="presParOf" srcId="{4DC7AE60-C199-4289-B4A0-D9C527B138F6}" destId="{9EED1BB9-9C31-4FC9-921B-C2D6B5E5A4D1}" srcOrd="2" destOrd="0" presId="urn:microsoft.com/office/officeart/2018/2/layout/IconVerticalSolidList"/>
    <dgm:cxn modelId="{6274F8AF-EB82-485B-8BA5-9A54ED02C568}" type="presParOf" srcId="{4DC7AE60-C199-4289-B4A0-D9C527B138F6}" destId="{EB008F92-3C74-4D1F-928F-3DE1E927148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494BD8D-7DAB-45FE-A08E-C248144EB26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1220290-C217-4380-8442-702F12899D63}">
      <dgm:prSet/>
      <dgm:spPr>
        <a:solidFill>
          <a:srgbClr val="D4DCEC"/>
        </a:solidFill>
      </dgm:spPr>
      <dgm:t>
        <a:bodyPr/>
        <a:lstStyle/>
        <a:p>
          <a:r>
            <a:rPr lang="en-US" b="0" cap="none" spc="0" dirty="0">
              <a:ln w="0"/>
              <a:solidFill>
                <a:schemeClr val="tx1"/>
              </a:solidFill>
              <a:effectLst/>
              <a:latin typeface="Montserrat" panose="00000500000000000000" pitchFamily="2" charset="0"/>
            </a:rPr>
            <a:t>PDPDCS staff must notify the Department’s Education Security Operation Center (EDSOC), document the incident, and expunge the file or email from the servers</a:t>
          </a:r>
        </a:p>
      </dgm:t>
      <dgm:extLst>
        <a:ext uri="{E40237B7-FDA0-4F09-8148-C483321AD2D9}">
          <dgm14:cNvPr xmlns:dgm14="http://schemas.microsoft.com/office/drawing/2010/diagram" id="0" name="" descr="PDPDCS staff must notify the Department’s Education Security Operation Center (EDSOC), document the incident, and expunge the file or email from the servers&#10;Additional interviews, investigations, and mitigation strategies may be necessary&#10;PDPDCS Staff must review all other scholar records and documentation associated with the grantee"/>
        </a:ext>
      </dgm:extLst>
    </dgm:pt>
    <dgm:pt modelId="{A0CEA5FD-351B-41B1-B797-7CD6A0C95986}" type="parTrans" cxnId="{D2D84541-B5F5-422E-98A8-8F3E4A8E74BC}">
      <dgm:prSet/>
      <dgm:spPr/>
      <dgm:t>
        <a:bodyPr/>
        <a:lstStyle/>
        <a:p>
          <a:endParaRPr lang="en-US"/>
        </a:p>
      </dgm:t>
    </dgm:pt>
    <dgm:pt modelId="{2EB04EE3-20B0-40A3-9617-AF15D685A004}" type="sibTrans" cxnId="{D2D84541-B5F5-422E-98A8-8F3E4A8E74BC}">
      <dgm:prSet/>
      <dgm:spPr/>
      <dgm:t>
        <a:bodyPr/>
        <a:lstStyle/>
        <a:p>
          <a:endParaRPr lang="en-US"/>
        </a:p>
      </dgm:t>
    </dgm:pt>
    <dgm:pt modelId="{B1D99D68-78A0-4027-9668-2D63F4DDB96F}">
      <dgm:prSet/>
      <dgm:spPr>
        <a:solidFill>
          <a:srgbClr val="637D8E"/>
        </a:solidFill>
      </dgm:spPr>
      <dgm:t>
        <a:bodyPr/>
        <a:lstStyle/>
        <a:p>
          <a:r>
            <a:rPr lang="en-US" dirty="0">
              <a:effectLst/>
              <a:latin typeface="Montserrat" panose="00000500000000000000" pitchFamily="2" charset="0"/>
            </a:rPr>
            <a:t>Additional interviews, investigations, and mitigation strategies may be necessary</a:t>
          </a:r>
        </a:p>
      </dgm:t>
      <dgm:extLst>
        <a:ext uri="{E40237B7-FDA0-4F09-8148-C483321AD2D9}">
          <dgm14:cNvPr xmlns:dgm14="http://schemas.microsoft.com/office/drawing/2010/diagram" id="0" name="" descr="PDPDCS staff must notify the Department’s Education Security Operation Center (EDSOC), document the incident, and expunge the file or email from the servers&#10;Additional interviews, investigations, and mitigation strategies may be necessary&#10;PDPDCS Staff must review all other scholar records and documentation associated with the grantee"/>
        </a:ext>
      </dgm:extLst>
    </dgm:pt>
    <dgm:pt modelId="{4BD682BE-8B92-482B-B04A-A163561801D1}" type="parTrans" cxnId="{3595F292-EE47-4804-9D4B-51D0C595D641}">
      <dgm:prSet/>
      <dgm:spPr/>
      <dgm:t>
        <a:bodyPr/>
        <a:lstStyle/>
        <a:p>
          <a:endParaRPr lang="en-US"/>
        </a:p>
      </dgm:t>
    </dgm:pt>
    <dgm:pt modelId="{341C5B77-6B34-4CED-B837-055056571D52}" type="sibTrans" cxnId="{3595F292-EE47-4804-9D4B-51D0C595D641}">
      <dgm:prSet/>
      <dgm:spPr/>
      <dgm:t>
        <a:bodyPr/>
        <a:lstStyle/>
        <a:p>
          <a:endParaRPr lang="en-US"/>
        </a:p>
      </dgm:t>
    </dgm:pt>
    <dgm:pt modelId="{6F35AEFE-55B5-4DBF-8F40-6139BC76528B}">
      <dgm:prSet/>
      <dgm:spPr>
        <a:solidFill>
          <a:srgbClr val="294A7C"/>
        </a:solidFill>
      </dgm:spPr>
      <dgm:t>
        <a:bodyPr/>
        <a:lstStyle/>
        <a:p>
          <a:r>
            <a:rPr lang="en-US" dirty="0">
              <a:latin typeface="Montserrat" panose="00000500000000000000" pitchFamily="2" charset="0"/>
            </a:rPr>
            <a:t>PDPDCS Staff must review all other scholar records and documentation associated with the grantee</a:t>
          </a:r>
        </a:p>
      </dgm:t>
      <dgm:extLst>
        <a:ext uri="{E40237B7-FDA0-4F09-8148-C483321AD2D9}">
          <dgm14:cNvPr xmlns:dgm14="http://schemas.microsoft.com/office/drawing/2010/diagram" id="0" name="" descr="PDPDCS staff must notify the Department’s Education Security Operation Center (EDSOC), document the incident, and expunge the file or email from the servers&#10;Additional interviews, investigations, and mitigation strategies may be necessary&#10;PDPDCS Staff must review all other scholar records and documentation associated with the grantee"/>
        </a:ext>
      </dgm:extLst>
    </dgm:pt>
    <dgm:pt modelId="{696208EC-B357-46AF-9D6C-AB1CB5685EB3}" type="parTrans" cxnId="{CBC7E9BA-4FFA-4E87-A8B7-30815542DA7F}">
      <dgm:prSet/>
      <dgm:spPr/>
      <dgm:t>
        <a:bodyPr/>
        <a:lstStyle/>
        <a:p>
          <a:endParaRPr lang="en-US"/>
        </a:p>
      </dgm:t>
    </dgm:pt>
    <dgm:pt modelId="{E006E4D4-CF19-4932-9833-69933B936DDD}" type="sibTrans" cxnId="{CBC7E9BA-4FFA-4E87-A8B7-30815542DA7F}">
      <dgm:prSet/>
      <dgm:spPr/>
      <dgm:t>
        <a:bodyPr/>
        <a:lstStyle/>
        <a:p>
          <a:endParaRPr lang="en-US"/>
        </a:p>
      </dgm:t>
    </dgm:pt>
    <dgm:pt modelId="{C91B8AEB-62D1-4E34-87EB-2C6DA021DE6D}" type="pres">
      <dgm:prSet presAssocID="{C494BD8D-7DAB-45FE-A08E-C248144EB261}" presName="linear" presStyleCnt="0">
        <dgm:presLayoutVars>
          <dgm:animLvl val="lvl"/>
          <dgm:resizeHandles val="exact"/>
        </dgm:presLayoutVars>
      </dgm:prSet>
      <dgm:spPr/>
    </dgm:pt>
    <dgm:pt modelId="{92167E99-D365-4EDA-8E4F-F43A861C5C42}" type="pres">
      <dgm:prSet presAssocID="{C1220290-C217-4380-8442-702F12899D63}" presName="parentText" presStyleLbl="node1" presStyleIdx="0" presStyleCnt="3">
        <dgm:presLayoutVars>
          <dgm:chMax val="0"/>
          <dgm:bulletEnabled val="1"/>
        </dgm:presLayoutVars>
      </dgm:prSet>
      <dgm:spPr/>
    </dgm:pt>
    <dgm:pt modelId="{BDE1173A-63AA-4AAC-A21A-D7BB70EA027E}" type="pres">
      <dgm:prSet presAssocID="{2EB04EE3-20B0-40A3-9617-AF15D685A004}" presName="spacer" presStyleCnt="0"/>
      <dgm:spPr/>
    </dgm:pt>
    <dgm:pt modelId="{62C986B0-C37D-409F-AC6B-0E9AE0812E7A}" type="pres">
      <dgm:prSet presAssocID="{B1D99D68-78A0-4027-9668-2D63F4DDB96F}" presName="parentText" presStyleLbl="node1" presStyleIdx="1" presStyleCnt="3">
        <dgm:presLayoutVars>
          <dgm:chMax val="0"/>
          <dgm:bulletEnabled val="1"/>
        </dgm:presLayoutVars>
      </dgm:prSet>
      <dgm:spPr/>
    </dgm:pt>
    <dgm:pt modelId="{44A974B7-6C3D-41AB-9870-28A92BA1F538}" type="pres">
      <dgm:prSet presAssocID="{341C5B77-6B34-4CED-B837-055056571D52}" presName="spacer" presStyleCnt="0"/>
      <dgm:spPr/>
    </dgm:pt>
    <dgm:pt modelId="{C4CD57F3-5872-4383-AE23-978BCC228097}" type="pres">
      <dgm:prSet presAssocID="{6F35AEFE-55B5-4DBF-8F40-6139BC76528B}" presName="parentText" presStyleLbl="node1" presStyleIdx="2" presStyleCnt="3">
        <dgm:presLayoutVars>
          <dgm:chMax val="0"/>
          <dgm:bulletEnabled val="1"/>
        </dgm:presLayoutVars>
      </dgm:prSet>
      <dgm:spPr/>
    </dgm:pt>
  </dgm:ptLst>
  <dgm:cxnLst>
    <dgm:cxn modelId="{8CC00817-91A0-45FE-A1CC-8D708DEBF0C7}" type="presOf" srcId="{6F35AEFE-55B5-4DBF-8F40-6139BC76528B}" destId="{C4CD57F3-5872-4383-AE23-978BCC228097}" srcOrd="0" destOrd="0" presId="urn:microsoft.com/office/officeart/2005/8/layout/vList2"/>
    <dgm:cxn modelId="{D2D84541-B5F5-422E-98A8-8F3E4A8E74BC}" srcId="{C494BD8D-7DAB-45FE-A08E-C248144EB261}" destId="{C1220290-C217-4380-8442-702F12899D63}" srcOrd="0" destOrd="0" parTransId="{A0CEA5FD-351B-41B1-B797-7CD6A0C95986}" sibTransId="{2EB04EE3-20B0-40A3-9617-AF15D685A004}"/>
    <dgm:cxn modelId="{3595F292-EE47-4804-9D4B-51D0C595D641}" srcId="{C494BD8D-7DAB-45FE-A08E-C248144EB261}" destId="{B1D99D68-78A0-4027-9668-2D63F4DDB96F}" srcOrd="1" destOrd="0" parTransId="{4BD682BE-8B92-482B-B04A-A163561801D1}" sibTransId="{341C5B77-6B34-4CED-B837-055056571D52}"/>
    <dgm:cxn modelId="{F49C9499-3574-43C4-B901-875CD78B50ED}" type="presOf" srcId="{C1220290-C217-4380-8442-702F12899D63}" destId="{92167E99-D365-4EDA-8E4F-F43A861C5C42}" srcOrd="0" destOrd="0" presId="urn:microsoft.com/office/officeart/2005/8/layout/vList2"/>
    <dgm:cxn modelId="{CBC7E9BA-4FFA-4E87-A8B7-30815542DA7F}" srcId="{C494BD8D-7DAB-45FE-A08E-C248144EB261}" destId="{6F35AEFE-55B5-4DBF-8F40-6139BC76528B}" srcOrd="2" destOrd="0" parTransId="{696208EC-B357-46AF-9D6C-AB1CB5685EB3}" sibTransId="{E006E4D4-CF19-4932-9833-69933B936DDD}"/>
    <dgm:cxn modelId="{E93049E3-1456-4591-BE6C-0872ABC33235}" type="presOf" srcId="{C494BD8D-7DAB-45FE-A08E-C248144EB261}" destId="{C91B8AEB-62D1-4E34-87EB-2C6DA021DE6D}" srcOrd="0" destOrd="0" presId="urn:microsoft.com/office/officeart/2005/8/layout/vList2"/>
    <dgm:cxn modelId="{ECB9EBEE-B5BD-4B8B-B9F2-9C492D681A28}" type="presOf" srcId="{B1D99D68-78A0-4027-9668-2D63F4DDB96F}" destId="{62C986B0-C37D-409F-AC6B-0E9AE0812E7A}" srcOrd="0" destOrd="0" presId="urn:microsoft.com/office/officeart/2005/8/layout/vList2"/>
    <dgm:cxn modelId="{59354DE8-4A64-4DDB-9D02-7F6245BE33B0}" type="presParOf" srcId="{C91B8AEB-62D1-4E34-87EB-2C6DA021DE6D}" destId="{92167E99-D365-4EDA-8E4F-F43A861C5C42}" srcOrd="0" destOrd="0" presId="urn:microsoft.com/office/officeart/2005/8/layout/vList2"/>
    <dgm:cxn modelId="{1A18DFB5-47C2-4E54-9F9A-065BC85CAD52}" type="presParOf" srcId="{C91B8AEB-62D1-4E34-87EB-2C6DA021DE6D}" destId="{BDE1173A-63AA-4AAC-A21A-D7BB70EA027E}" srcOrd="1" destOrd="0" presId="urn:microsoft.com/office/officeart/2005/8/layout/vList2"/>
    <dgm:cxn modelId="{4774EF92-328D-4A1F-B3DF-F05A3593A611}" type="presParOf" srcId="{C91B8AEB-62D1-4E34-87EB-2C6DA021DE6D}" destId="{62C986B0-C37D-409F-AC6B-0E9AE0812E7A}" srcOrd="2" destOrd="0" presId="urn:microsoft.com/office/officeart/2005/8/layout/vList2"/>
    <dgm:cxn modelId="{E4A2F6E5-AAD1-41CE-B701-3F4F73464F59}" type="presParOf" srcId="{C91B8AEB-62D1-4E34-87EB-2C6DA021DE6D}" destId="{44A974B7-6C3D-41AB-9870-28A92BA1F538}" srcOrd="3" destOrd="0" presId="urn:microsoft.com/office/officeart/2005/8/layout/vList2"/>
    <dgm:cxn modelId="{8905AABB-712B-4DFC-B7C5-62B3DCC23A36}" type="presParOf" srcId="{C91B8AEB-62D1-4E34-87EB-2C6DA021DE6D}" destId="{C4CD57F3-5872-4383-AE23-978BCC22809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957448-F941-4E1B-8AAF-63C723C160A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7706CF0-276C-4680-B44A-41F4515E60A0}">
      <dgm:prSet/>
      <dgm:spPr/>
      <dgm:t>
        <a:bodyPr/>
        <a:lstStyle/>
        <a:p>
          <a:pPr>
            <a:lnSpc>
              <a:spcPct val="100000"/>
            </a:lnSpc>
          </a:pPr>
          <a:r>
            <a:rPr lang="en-US" dirty="0">
              <a:latin typeface="Montserrat" panose="00000500000000000000" pitchFamily="2" charset="0"/>
            </a:rPr>
            <a:t>Always encrypt files being sent by email, including to the PDPDCS Help Desk.</a:t>
          </a:r>
        </a:p>
      </dgm:t>
      <dgm:extLst>
        <a:ext uri="{E40237B7-FDA0-4F09-8148-C483321AD2D9}">
          <dgm14:cNvPr xmlns:dgm14="http://schemas.microsoft.com/office/drawing/2010/diagram" id="0" name="" descr="Always encrypt files being sent by email, including to the PDPDCS Help Desk.&#10;Use the digital Pre-Scholarship Agreements and Exit Certifications to avoid uploading a document to the wrong scholar record. &#10;Implement a file naming convention to track files associated with each scholar’s record: PSA_J_DOE.pdf."/>
        </a:ext>
      </dgm:extLst>
    </dgm:pt>
    <dgm:pt modelId="{139FFC95-4C71-472B-95A0-7B4488EAD067}" type="parTrans" cxnId="{E9816199-D37B-4357-8C5A-58B59F08C2A3}">
      <dgm:prSet/>
      <dgm:spPr/>
      <dgm:t>
        <a:bodyPr/>
        <a:lstStyle/>
        <a:p>
          <a:endParaRPr lang="en-US"/>
        </a:p>
      </dgm:t>
    </dgm:pt>
    <dgm:pt modelId="{74DEDE3E-7B3D-49BD-AA8E-17388C2A71C1}" type="sibTrans" cxnId="{E9816199-D37B-4357-8C5A-58B59F08C2A3}">
      <dgm:prSet/>
      <dgm:spPr/>
      <dgm:t>
        <a:bodyPr/>
        <a:lstStyle/>
        <a:p>
          <a:endParaRPr lang="en-US"/>
        </a:p>
      </dgm:t>
    </dgm:pt>
    <dgm:pt modelId="{180B8A1C-9F01-404B-B407-E11780859976}">
      <dgm:prSet/>
      <dgm:spPr/>
      <dgm:t>
        <a:bodyPr/>
        <a:lstStyle/>
        <a:p>
          <a:pPr>
            <a:lnSpc>
              <a:spcPct val="100000"/>
            </a:lnSpc>
          </a:pPr>
          <a:r>
            <a:rPr lang="en-US" dirty="0">
              <a:latin typeface="Montserrat" panose="00000500000000000000" pitchFamily="2" charset="0"/>
            </a:rPr>
            <a:t>Use the digital Pre-Scholarship Agreements and Exit Certifications to avoid uploading a document to the wrong scholar record. </a:t>
          </a:r>
        </a:p>
      </dgm:t>
      <dgm:extLst>
        <a:ext uri="{E40237B7-FDA0-4F09-8148-C483321AD2D9}">
          <dgm14:cNvPr xmlns:dgm14="http://schemas.microsoft.com/office/drawing/2010/diagram" id="0" name="" descr="Always encrypt files being sent by email, including to the PDPDCS Help Desk.&#10;Use the digital Pre-Scholarship Agreements and Exit Certifications to avoid uploading a document to the wrong scholar record. &#10;Implement a file naming convention to track files associated with each scholar’s record: PSA_J_DOE.pdf."/>
        </a:ext>
      </dgm:extLst>
    </dgm:pt>
    <dgm:pt modelId="{7EDF674A-315F-491E-BD4E-A85B0457A49A}" type="parTrans" cxnId="{F2AA1BF7-DA89-45A0-9C16-40A2E9C450CF}">
      <dgm:prSet/>
      <dgm:spPr/>
      <dgm:t>
        <a:bodyPr/>
        <a:lstStyle/>
        <a:p>
          <a:endParaRPr lang="en-US"/>
        </a:p>
      </dgm:t>
    </dgm:pt>
    <dgm:pt modelId="{4E50BF1C-6D6A-4A0D-89EC-8C2E8BADD9EF}" type="sibTrans" cxnId="{F2AA1BF7-DA89-45A0-9C16-40A2E9C450CF}">
      <dgm:prSet/>
      <dgm:spPr/>
      <dgm:t>
        <a:bodyPr/>
        <a:lstStyle/>
        <a:p>
          <a:endParaRPr lang="en-US"/>
        </a:p>
      </dgm:t>
    </dgm:pt>
    <dgm:pt modelId="{EDCD4E22-3284-4D92-9B52-04E815BC33A9}">
      <dgm:prSet/>
      <dgm:spPr/>
      <dgm:t>
        <a:bodyPr/>
        <a:lstStyle/>
        <a:p>
          <a:pPr>
            <a:lnSpc>
              <a:spcPct val="100000"/>
            </a:lnSpc>
          </a:pPr>
          <a:r>
            <a:rPr lang="en-US" dirty="0">
              <a:latin typeface="Montserrat" panose="00000500000000000000" pitchFamily="2" charset="0"/>
            </a:rPr>
            <a:t>Implement a file naming convention to track files associated with each scholar’s record: PSA_J_DOE.pdf</a:t>
          </a:r>
          <a:r>
            <a:rPr lang="en-US" dirty="0"/>
            <a:t>.</a:t>
          </a:r>
        </a:p>
      </dgm:t>
      <dgm:extLst>
        <a:ext uri="{E40237B7-FDA0-4F09-8148-C483321AD2D9}">
          <dgm14:cNvPr xmlns:dgm14="http://schemas.microsoft.com/office/drawing/2010/diagram" id="0" name="" descr="Always encrypt files being sent by email, including to the PDPDCS Help Desk.&#10;Use the digital Pre-Scholarship Agreements and Exit Certifications to avoid uploading a document to the wrong scholar record. &#10;Implement a file naming convention to track files associated with each scholar’s record: PSA_J_DOE.pdf."/>
        </a:ext>
      </dgm:extLst>
    </dgm:pt>
    <dgm:pt modelId="{D25CCF45-9CD2-4428-A45F-538024B6951A}" type="parTrans" cxnId="{C9DB1ACE-1434-401A-B4EC-16E9FFDA542F}">
      <dgm:prSet/>
      <dgm:spPr/>
      <dgm:t>
        <a:bodyPr/>
        <a:lstStyle/>
        <a:p>
          <a:endParaRPr lang="en-US"/>
        </a:p>
      </dgm:t>
    </dgm:pt>
    <dgm:pt modelId="{9174716C-4BB7-440D-ABAE-E6ADAE9171D2}" type="sibTrans" cxnId="{C9DB1ACE-1434-401A-B4EC-16E9FFDA542F}">
      <dgm:prSet/>
      <dgm:spPr/>
      <dgm:t>
        <a:bodyPr/>
        <a:lstStyle/>
        <a:p>
          <a:endParaRPr lang="en-US"/>
        </a:p>
      </dgm:t>
    </dgm:pt>
    <dgm:pt modelId="{2570E75F-F551-4890-8BB3-170A59A01996}" type="pres">
      <dgm:prSet presAssocID="{73957448-F941-4E1B-8AAF-63C723C160A5}" presName="root" presStyleCnt="0">
        <dgm:presLayoutVars>
          <dgm:dir/>
          <dgm:resizeHandles val="exact"/>
        </dgm:presLayoutVars>
      </dgm:prSet>
      <dgm:spPr/>
    </dgm:pt>
    <dgm:pt modelId="{AD6A4860-2CB9-41AB-8214-304A74B5D086}" type="pres">
      <dgm:prSet presAssocID="{E7706CF0-276C-4680-B44A-41F4515E60A0}" presName="compNode" presStyleCnt="0"/>
      <dgm:spPr/>
    </dgm:pt>
    <dgm:pt modelId="{CE46D280-5858-4254-9055-632B40E45C8C}" type="pres">
      <dgm:prSet presAssocID="{E7706CF0-276C-4680-B44A-41F4515E60A0}" presName="bgRect" presStyleLbl="bgShp" presStyleIdx="0" presStyleCnt="3"/>
      <dgm:spPr/>
    </dgm:pt>
    <dgm:pt modelId="{A6738920-8576-4DCA-9D4B-6F4823BD26C6}" type="pres">
      <dgm:prSet presAssocID="{E7706CF0-276C-4680-B44A-41F4515E60A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nvelope"/>
        </a:ext>
      </dgm:extLst>
    </dgm:pt>
    <dgm:pt modelId="{F6A51065-C6A5-4875-9482-22C9C725FAFD}" type="pres">
      <dgm:prSet presAssocID="{E7706CF0-276C-4680-B44A-41F4515E60A0}" presName="spaceRect" presStyleCnt="0"/>
      <dgm:spPr/>
    </dgm:pt>
    <dgm:pt modelId="{93A8808C-BBA3-4FBC-A3FA-9849EFAFE593}" type="pres">
      <dgm:prSet presAssocID="{E7706CF0-276C-4680-B44A-41F4515E60A0}" presName="parTx" presStyleLbl="revTx" presStyleIdx="0" presStyleCnt="3">
        <dgm:presLayoutVars>
          <dgm:chMax val="0"/>
          <dgm:chPref val="0"/>
        </dgm:presLayoutVars>
      </dgm:prSet>
      <dgm:spPr/>
    </dgm:pt>
    <dgm:pt modelId="{497794A1-4266-421A-A291-B207454C4F84}" type="pres">
      <dgm:prSet presAssocID="{74DEDE3E-7B3D-49BD-AA8E-17388C2A71C1}" presName="sibTrans" presStyleCnt="0"/>
      <dgm:spPr/>
    </dgm:pt>
    <dgm:pt modelId="{DF653624-550F-42DD-A103-B86DE9DA7F64}" type="pres">
      <dgm:prSet presAssocID="{180B8A1C-9F01-404B-B407-E11780859976}" presName="compNode" presStyleCnt="0"/>
      <dgm:spPr/>
    </dgm:pt>
    <dgm:pt modelId="{D9A3FC20-A56F-468C-8613-3587575247B5}" type="pres">
      <dgm:prSet presAssocID="{180B8A1C-9F01-404B-B407-E11780859976}" presName="bgRect" presStyleLbl="bgShp" presStyleIdx="1" presStyleCnt="3"/>
      <dgm:spPr/>
    </dgm:pt>
    <dgm:pt modelId="{C315B04A-ED6E-417B-A75C-DB21F246C303}" type="pres">
      <dgm:prSet presAssocID="{180B8A1C-9F01-404B-B407-E1178085997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Roll"/>
        </a:ext>
      </dgm:extLst>
    </dgm:pt>
    <dgm:pt modelId="{1AC0199D-23ED-42AE-BCEC-23B64614DD4E}" type="pres">
      <dgm:prSet presAssocID="{180B8A1C-9F01-404B-B407-E11780859976}" presName="spaceRect" presStyleCnt="0"/>
      <dgm:spPr/>
    </dgm:pt>
    <dgm:pt modelId="{202FA66C-01F6-46B1-AB2B-8FAE40AA55DB}" type="pres">
      <dgm:prSet presAssocID="{180B8A1C-9F01-404B-B407-E11780859976}" presName="parTx" presStyleLbl="revTx" presStyleIdx="1" presStyleCnt="3">
        <dgm:presLayoutVars>
          <dgm:chMax val="0"/>
          <dgm:chPref val="0"/>
        </dgm:presLayoutVars>
      </dgm:prSet>
      <dgm:spPr/>
    </dgm:pt>
    <dgm:pt modelId="{BDE52D84-B7F0-431A-B7B4-DC9A34CEC985}" type="pres">
      <dgm:prSet presAssocID="{4E50BF1C-6D6A-4A0D-89EC-8C2E8BADD9EF}" presName="sibTrans" presStyleCnt="0"/>
      <dgm:spPr/>
    </dgm:pt>
    <dgm:pt modelId="{651D131D-B048-4624-8B12-917AE873CB56}" type="pres">
      <dgm:prSet presAssocID="{EDCD4E22-3284-4D92-9B52-04E815BC33A9}" presName="compNode" presStyleCnt="0"/>
      <dgm:spPr/>
    </dgm:pt>
    <dgm:pt modelId="{84761C27-2494-47B9-A4A0-5DF21F984084}" type="pres">
      <dgm:prSet presAssocID="{EDCD4E22-3284-4D92-9B52-04E815BC33A9}" presName="bgRect" presStyleLbl="bgShp" presStyleIdx="2" presStyleCnt="3" custLinFactNeighborX="-1802" custLinFactNeighborY="-829"/>
      <dgm:spPr/>
    </dgm:pt>
    <dgm:pt modelId="{CC0C86B8-137B-445A-9FCD-078F1835E0F8}" type="pres">
      <dgm:prSet presAssocID="{EDCD4E22-3284-4D92-9B52-04E815BC33A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Folder"/>
        </a:ext>
      </dgm:extLst>
    </dgm:pt>
    <dgm:pt modelId="{CCE38FDB-5C7C-4731-86CA-1E939317381D}" type="pres">
      <dgm:prSet presAssocID="{EDCD4E22-3284-4D92-9B52-04E815BC33A9}" presName="spaceRect" presStyleCnt="0"/>
      <dgm:spPr/>
    </dgm:pt>
    <dgm:pt modelId="{3D66135C-27C1-4842-8EAA-9D2C5C9991BD}" type="pres">
      <dgm:prSet presAssocID="{EDCD4E22-3284-4D92-9B52-04E815BC33A9}" presName="parTx" presStyleLbl="revTx" presStyleIdx="2" presStyleCnt="3">
        <dgm:presLayoutVars>
          <dgm:chMax val="0"/>
          <dgm:chPref val="0"/>
        </dgm:presLayoutVars>
      </dgm:prSet>
      <dgm:spPr/>
    </dgm:pt>
  </dgm:ptLst>
  <dgm:cxnLst>
    <dgm:cxn modelId="{3F7F483D-E41B-4E04-BE38-95C4B7BA0847}" type="presOf" srcId="{EDCD4E22-3284-4D92-9B52-04E815BC33A9}" destId="{3D66135C-27C1-4842-8EAA-9D2C5C9991BD}" srcOrd="0" destOrd="0" presId="urn:microsoft.com/office/officeart/2018/2/layout/IconVerticalSolidList"/>
    <dgm:cxn modelId="{84233C78-E6F4-40FA-A449-041049E2F266}" type="presOf" srcId="{180B8A1C-9F01-404B-B407-E11780859976}" destId="{202FA66C-01F6-46B1-AB2B-8FAE40AA55DB}" srcOrd="0" destOrd="0" presId="urn:microsoft.com/office/officeart/2018/2/layout/IconVerticalSolidList"/>
    <dgm:cxn modelId="{7AA8118A-2264-47C5-A01D-EAF372D5B646}" type="presOf" srcId="{E7706CF0-276C-4680-B44A-41F4515E60A0}" destId="{93A8808C-BBA3-4FBC-A3FA-9849EFAFE593}" srcOrd="0" destOrd="0" presId="urn:microsoft.com/office/officeart/2018/2/layout/IconVerticalSolidList"/>
    <dgm:cxn modelId="{E9816199-D37B-4357-8C5A-58B59F08C2A3}" srcId="{73957448-F941-4E1B-8AAF-63C723C160A5}" destId="{E7706CF0-276C-4680-B44A-41F4515E60A0}" srcOrd="0" destOrd="0" parTransId="{139FFC95-4C71-472B-95A0-7B4488EAD067}" sibTransId="{74DEDE3E-7B3D-49BD-AA8E-17388C2A71C1}"/>
    <dgm:cxn modelId="{C9DB1ACE-1434-401A-B4EC-16E9FFDA542F}" srcId="{73957448-F941-4E1B-8AAF-63C723C160A5}" destId="{EDCD4E22-3284-4D92-9B52-04E815BC33A9}" srcOrd="2" destOrd="0" parTransId="{D25CCF45-9CD2-4428-A45F-538024B6951A}" sibTransId="{9174716C-4BB7-440D-ABAE-E6ADAE9171D2}"/>
    <dgm:cxn modelId="{F2AA1BF7-DA89-45A0-9C16-40A2E9C450CF}" srcId="{73957448-F941-4E1B-8AAF-63C723C160A5}" destId="{180B8A1C-9F01-404B-B407-E11780859976}" srcOrd="1" destOrd="0" parTransId="{7EDF674A-315F-491E-BD4E-A85B0457A49A}" sibTransId="{4E50BF1C-6D6A-4A0D-89EC-8C2E8BADD9EF}"/>
    <dgm:cxn modelId="{D11485F7-0099-4B65-9788-3DB9E647A3A0}" type="presOf" srcId="{73957448-F941-4E1B-8AAF-63C723C160A5}" destId="{2570E75F-F551-4890-8BB3-170A59A01996}" srcOrd="0" destOrd="0" presId="urn:microsoft.com/office/officeart/2018/2/layout/IconVerticalSolidList"/>
    <dgm:cxn modelId="{954F1ECC-F89E-463F-A4D8-412415C27AC4}" type="presParOf" srcId="{2570E75F-F551-4890-8BB3-170A59A01996}" destId="{AD6A4860-2CB9-41AB-8214-304A74B5D086}" srcOrd="0" destOrd="0" presId="urn:microsoft.com/office/officeart/2018/2/layout/IconVerticalSolidList"/>
    <dgm:cxn modelId="{DCFF7300-BC01-46CA-BFE7-026CDA2C8AF8}" type="presParOf" srcId="{AD6A4860-2CB9-41AB-8214-304A74B5D086}" destId="{CE46D280-5858-4254-9055-632B40E45C8C}" srcOrd="0" destOrd="0" presId="urn:microsoft.com/office/officeart/2018/2/layout/IconVerticalSolidList"/>
    <dgm:cxn modelId="{9B55AC3C-A24A-407E-85B6-6644AEB2FB29}" type="presParOf" srcId="{AD6A4860-2CB9-41AB-8214-304A74B5D086}" destId="{A6738920-8576-4DCA-9D4B-6F4823BD26C6}" srcOrd="1" destOrd="0" presId="urn:microsoft.com/office/officeart/2018/2/layout/IconVerticalSolidList"/>
    <dgm:cxn modelId="{145BE6CE-2DFF-4CD0-B43F-A301028E52AF}" type="presParOf" srcId="{AD6A4860-2CB9-41AB-8214-304A74B5D086}" destId="{F6A51065-C6A5-4875-9482-22C9C725FAFD}" srcOrd="2" destOrd="0" presId="urn:microsoft.com/office/officeart/2018/2/layout/IconVerticalSolidList"/>
    <dgm:cxn modelId="{91FE4C41-DE5F-48C6-865A-702CA813D0F0}" type="presParOf" srcId="{AD6A4860-2CB9-41AB-8214-304A74B5D086}" destId="{93A8808C-BBA3-4FBC-A3FA-9849EFAFE593}" srcOrd="3" destOrd="0" presId="urn:microsoft.com/office/officeart/2018/2/layout/IconVerticalSolidList"/>
    <dgm:cxn modelId="{69C9054E-2722-4A2F-A756-BC5237E6E223}" type="presParOf" srcId="{2570E75F-F551-4890-8BB3-170A59A01996}" destId="{497794A1-4266-421A-A291-B207454C4F84}" srcOrd="1" destOrd="0" presId="urn:microsoft.com/office/officeart/2018/2/layout/IconVerticalSolidList"/>
    <dgm:cxn modelId="{96780CB2-88CA-4AFE-BCEF-7205EE1E5940}" type="presParOf" srcId="{2570E75F-F551-4890-8BB3-170A59A01996}" destId="{DF653624-550F-42DD-A103-B86DE9DA7F64}" srcOrd="2" destOrd="0" presId="urn:microsoft.com/office/officeart/2018/2/layout/IconVerticalSolidList"/>
    <dgm:cxn modelId="{D1861745-FD38-4ACB-8BEB-01C0E51621BF}" type="presParOf" srcId="{DF653624-550F-42DD-A103-B86DE9DA7F64}" destId="{D9A3FC20-A56F-468C-8613-3587575247B5}" srcOrd="0" destOrd="0" presId="urn:microsoft.com/office/officeart/2018/2/layout/IconVerticalSolidList"/>
    <dgm:cxn modelId="{30650B28-D8EE-4184-A06C-008204759B53}" type="presParOf" srcId="{DF653624-550F-42DD-A103-B86DE9DA7F64}" destId="{C315B04A-ED6E-417B-A75C-DB21F246C303}" srcOrd="1" destOrd="0" presId="urn:microsoft.com/office/officeart/2018/2/layout/IconVerticalSolidList"/>
    <dgm:cxn modelId="{887173A9-AD62-4AA1-BA1C-AC70FBFB0C5A}" type="presParOf" srcId="{DF653624-550F-42DD-A103-B86DE9DA7F64}" destId="{1AC0199D-23ED-42AE-BCEC-23B64614DD4E}" srcOrd="2" destOrd="0" presId="urn:microsoft.com/office/officeart/2018/2/layout/IconVerticalSolidList"/>
    <dgm:cxn modelId="{B57A24E9-1849-48F8-AFCC-4DB65B11CDB2}" type="presParOf" srcId="{DF653624-550F-42DD-A103-B86DE9DA7F64}" destId="{202FA66C-01F6-46B1-AB2B-8FAE40AA55DB}" srcOrd="3" destOrd="0" presId="urn:microsoft.com/office/officeart/2018/2/layout/IconVerticalSolidList"/>
    <dgm:cxn modelId="{97AE7141-00EC-4235-B91B-C84F2DD39947}" type="presParOf" srcId="{2570E75F-F551-4890-8BB3-170A59A01996}" destId="{BDE52D84-B7F0-431A-B7B4-DC9A34CEC985}" srcOrd="3" destOrd="0" presId="urn:microsoft.com/office/officeart/2018/2/layout/IconVerticalSolidList"/>
    <dgm:cxn modelId="{5E92403D-1D17-48A2-8C99-117659C8E9E2}" type="presParOf" srcId="{2570E75F-F551-4890-8BB3-170A59A01996}" destId="{651D131D-B048-4624-8B12-917AE873CB56}" srcOrd="4" destOrd="0" presId="urn:microsoft.com/office/officeart/2018/2/layout/IconVerticalSolidList"/>
    <dgm:cxn modelId="{4F004CD3-287B-4571-BB2D-062D3E8FA0EE}" type="presParOf" srcId="{651D131D-B048-4624-8B12-917AE873CB56}" destId="{84761C27-2494-47B9-A4A0-5DF21F984084}" srcOrd="0" destOrd="0" presId="urn:microsoft.com/office/officeart/2018/2/layout/IconVerticalSolidList"/>
    <dgm:cxn modelId="{072EABC8-1250-4B4E-8DDB-21FD9927AFAD}" type="presParOf" srcId="{651D131D-B048-4624-8B12-917AE873CB56}" destId="{CC0C86B8-137B-445A-9FCD-078F1835E0F8}" srcOrd="1" destOrd="0" presId="urn:microsoft.com/office/officeart/2018/2/layout/IconVerticalSolidList"/>
    <dgm:cxn modelId="{3B709402-B9B9-4ADB-89E2-7DE156E807AE}" type="presParOf" srcId="{651D131D-B048-4624-8B12-917AE873CB56}" destId="{CCE38FDB-5C7C-4731-86CA-1E939317381D}" srcOrd="2" destOrd="0" presId="urn:microsoft.com/office/officeart/2018/2/layout/IconVerticalSolidList"/>
    <dgm:cxn modelId="{EFEC05BE-2654-454E-A9F0-251C91E539FB}" type="presParOf" srcId="{651D131D-B048-4624-8B12-917AE873CB56}" destId="{3D66135C-27C1-4842-8EAA-9D2C5C9991B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A1F78-2295-4126-986C-3DEB05B969F2}">
      <dsp:nvSpPr>
        <dsp:cNvPr id="0" name=""/>
        <dsp:cNvSpPr/>
      </dsp:nvSpPr>
      <dsp:spPr>
        <a:xfrm>
          <a:off x="0" y="548"/>
          <a:ext cx="8458200" cy="12842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33CCA1-9A04-4342-B0A3-25EBBF90CBE5}">
      <dsp:nvSpPr>
        <dsp:cNvPr id="0" name=""/>
        <dsp:cNvSpPr/>
      </dsp:nvSpPr>
      <dsp:spPr>
        <a:xfrm>
          <a:off x="388470" y="289493"/>
          <a:ext cx="706310" cy="7063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sp>
    <dsp:sp modelId="{6935990D-596A-40D6-BBB9-181829644903}">
      <dsp:nvSpPr>
        <dsp:cNvPr id="0" name=""/>
        <dsp:cNvSpPr/>
      </dsp:nvSpPr>
      <dsp:spPr>
        <a:xfrm>
          <a:off x="1483251" y="548"/>
          <a:ext cx="69749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Montserrat" panose="00000500000000000000" pitchFamily="2" charset="0"/>
            </a:rPr>
            <a:t>Orient new grantees to data reporting requirements</a:t>
          </a:r>
        </a:p>
      </dsp:txBody>
      <dsp:txXfrm>
        <a:off x="1483251" y="548"/>
        <a:ext cx="6974948" cy="1284200"/>
      </dsp:txXfrm>
    </dsp:sp>
    <dsp:sp modelId="{D9E7C95A-E63C-4A7C-93E6-84FAD8B5424F}">
      <dsp:nvSpPr>
        <dsp:cNvPr id="0" name=""/>
        <dsp:cNvSpPr/>
      </dsp:nvSpPr>
      <dsp:spPr>
        <a:xfrm>
          <a:off x="0" y="1605799"/>
          <a:ext cx="8458200" cy="12842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372CD6-A21E-4C04-9569-EBE3E121336D}">
      <dsp:nvSpPr>
        <dsp:cNvPr id="0" name=""/>
        <dsp:cNvSpPr/>
      </dsp:nvSpPr>
      <dsp:spPr>
        <a:xfrm>
          <a:off x="388470" y="1894744"/>
          <a:ext cx="706310" cy="7063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sp>
    <dsp:sp modelId="{FFABC551-57B0-4345-8E63-E74A95BAC0AB}">
      <dsp:nvSpPr>
        <dsp:cNvPr id="0" name=""/>
        <dsp:cNvSpPr/>
      </dsp:nvSpPr>
      <dsp:spPr>
        <a:xfrm>
          <a:off x="1483251" y="1605799"/>
          <a:ext cx="69749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Montserrat" panose="00000500000000000000" pitchFamily="2" charset="0"/>
            </a:rPr>
            <a:t>Improve the quality of data submitted by grantees and scholars</a:t>
          </a:r>
        </a:p>
      </dsp:txBody>
      <dsp:txXfrm>
        <a:off x="1483251" y="1605799"/>
        <a:ext cx="6974948" cy="1284200"/>
      </dsp:txXfrm>
    </dsp:sp>
    <dsp:sp modelId="{08ED5365-935D-4757-B4EA-0679E6892175}">
      <dsp:nvSpPr>
        <dsp:cNvPr id="0" name=""/>
        <dsp:cNvSpPr/>
      </dsp:nvSpPr>
      <dsp:spPr>
        <a:xfrm>
          <a:off x="0" y="3211050"/>
          <a:ext cx="8458200" cy="12842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96DFE6-DADC-4CE8-9549-17D708705B30}">
      <dsp:nvSpPr>
        <dsp:cNvPr id="0" name=""/>
        <dsp:cNvSpPr/>
      </dsp:nvSpPr>
      <dsp:spPr>
        <a:xfrm>
          <a:off x="388470" y="3499995"/>
          <a:ext cx="706310" cy="7063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sp>
    <dsp:sp modelId="{C27EA84D-20D3-4257-825E-BB2E6E14C55B}">
      <dsp:nvSpPr>
        <dsp:cNvPr id="0" name=""/>
        <dsp:cNvSpPr/>
      </dsp:nvSpPr>
      <dsp:spPr>
        <a:xfrm>
          <a:off x="1483251" y="3211050"/>
          <a:ext cx="69749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Montserrat" panose="00000500000000000000" pitchFamily="2" charset="0"/>
            </a:rPr>
            <a:t>Introduce the PDP Data Collection System (PDPDCS)</a:t>
          </a:r>
        </a:p>
      </dsp:txBody>
      <dsp:txXfrm>
        <a:off x="1483251" y="3211050"/>
        <a:ext cx="6974948" cy="1284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C2D1A-8027-4136-88AC-B0B064A284F2}">
      <dsp:nvSpPr>
        <dsp:cNvPr id="0" name=""/>
        <dsp:cNvSpPr/>
      </dsp:nvSpPr>
      <dsp:spPr>
        <a:xfrm>
          <a:off x="0" y="1865"/>
          <a:ext cx="8458200" cy="9456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A6CF08-FBCD-4CF2-8610-6786206008F6}">
      <dsp:nvSpPr>
        <dsp:cNvPr id="0" name=""/>
        <dsp:cNvSpPr/>
      </dsp:nvSpPr>
      <dsp:spPr>
        <a:xfrm>
          <a:off x="286073" y="214648"/>
          <a:ext cx="520134" cy="5201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899435-36F8-4921-9333-12FF13684641}">
      <dsp:nvSpPr>
        <dsp:cNvPr id="0" name=""/>
        <dsp:cNvSpPr/>
      </dsp:nvSpPr>
      <dsp:spPr>
        <a:xfrm>
          <a:off x="1092281" y="1865"/>
          <a:ext cx="7365918" cy="9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86" tIns="100086" rIns="100086" bIns="100086"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Montserrat" panose="00000500000000000000" pitchFamily="2" charset="0"/>
            </a:rPr>
            <a:t>Helps measure whether the PDP is </a:t>
          </a:r>
          <a:br>
            <a:rPr lang="en-US" sz="2200" kern="1200" dirty="0">
              <a:latin typeface="Montserrat" panose="00000500000000000000" pitchFamily="2" charset="0"/>
            </a:rPr>
          </a:br>
          <a:r>
            <a:rPr lang="en-US" sz="2200" kern="1200" dirty="0">
              <a:latin typeface="Montserrat" panose="00000500000000000000" pitchFamily="2" charset="0"/>
            </a:rPr>
            <a:t>meeting its objectives</a:t>
          </a:r>
        </a:p>
      </dsp:txBody>
      <dsp:txXfrm>
        <a:off x="1092281" y="1865"/>
        <a:ext cx="7365918" cy="945698"/>
      </dsp:txXfrm>
    </dsp:sp>
    <dsp:sp modelId="{DCA75966-58CA-4D1B-BF2F-D0F2AC30351F}">
      <dsp:nvSpPr>
        <dsp:cNvPr id="0" name=""/>
        <dsp:cNvSpPr/>
      </dsp:nvSpPr>
      <dsp:spPr>
        <a:xfrm>
          <a:off x="0" y="1183989"/>
          <a:ext cx="8458200" cy="9456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A7FE65-5165-4401-9EB1-01FE5CF25EE8}">
      <dsp:nvSpPr>
        <dsp:cNvPr id="0" name=""/>
        <dsp:cNvSpPr/>
      </dsp:nvSpPr>
      <dsp:spPr>
        <a:xfrm>
          <a:off x="286073" y="1396771"/>
          <a:ext cx="520134" cy="5201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0E5307-7442-4B08-95CA-B420C873A177}">
      <dsp:nvSpPr>
        <dsp:cNvPr id="0" name=""/>
        <dsp:cNvSpPr/>
      </dsp:nvSpPr>
      <dsp:spPr>
        <a:xfrm>
          <a:off x="1092281" y="1183989"/>
          <a:ext cx="7365918" cy="9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86" tIns="100086" rIns="100086" bIns="100086"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Montserrat" panose="00000500000000000000" pitchFamily="2" charset="0"/>
            </a:rPr>
            <a:t>Demonstrates program progress </a:t>
          </a:r>
          <a:br>
            <a:rPr lang="en-US" sz="2200" kern="1200" dirty="0">
              <a:latin typeface="Montserrat" panose="00000500000000000000" pitchFamily="2" charset="0"/>
            </a:rPr>
          </a:br>
          <a:r>
            <a:rPr lang="en-US" sz="2200" kern="1200" dirty="0">
              <a:latin typeface="Montserrat" panose="00000500000000000000" pitchFamily="2" charset="0"/>
            </a:rPr>
            <a:t>and effectiveness over time</a:t>
          </a:r>
        </a:p>
      </dsp:txBody>
      <dsp:txXfrm>
        <a:off x="1092281" y="1183989"/>
        <a:ext cx="7365918" cy="945698"/>
      </dsp:txXfrm>
    </dsp:sp>
    <dsp:sp modelId="{80D324D2-1603-4A94-A7BF-A04D2210B804}">
      <dsp:nvSpPr>
        <dsp:cNvPr id="0" name=""/>
        <dsp:cNvSpPr/>
      </dsp:nvSpPr>
      <dsp:spPr>
        <a:xfrm>
          <a:off x="0" y="2366112"/>
          <a:ext cx="8458200" cy="9456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49518B-8365-4CA3-ADE6-AE2C84438DB2}">
      <dsp:nvSpPr>
        <dsp:cNvPr id="0" name=""/>
        <dsp:cNvSpPr/>
      </dsp:nvSpPr>
      <dsp:spPr>
        <a:xfrm>
          <a:off x="286073" y="2578894"/>
          <a:ext cx="520134" cy="5201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4B2B2D-58A5-417A-B671-85F5AD32298F}">
      <dsp:nvSpPr>
        <dsp:cNvPr id="0" name=""/>
        <dsp:cNvSpPr/>
      </dsp:nvSpPr>
      <dsp:spPr>
        <a:xfrm>
          <a:off x="1092281" y="2366112"/>
          <a:ext cx="7365918" cy="9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86" tIns="100086" rIns="100086" bIns="100086"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Montserrat" panose="00000500000000000000" pitchFamily="2" charset="0"/>
            </a:rPr>
            <a:t>Used by Congress to determine future </a:t>
          </a:r>
          <a:br>
            <a:rPr lang="en-US" sz="2200" kern="1200" dirty="0">
              <a:latin typeface="Montserrat" panose="00000500000000000000" pitchFamily="2" charset="0"/>
            </a:rPr>
          </a:br>
          <a:r>
            <a:rPr lang="en-US" sz="2200" kern="1200" dirty="0">
              <a:latin typeface="Montserrat" panose="00000500000000000000" pitchFamily="2" charset="0"/>
            </a:rPr>
            <a:t>program funding</a:t>
          </a:r>
        </a:p>
      </dsp:txBody>
      <dsp:txXfrm>
        <a:off x="1092281" y="2366112"/>
        <a:ext cx="7365918" cy="945698"/>
      </dsp:txXfrm>
    </dsp:sp>
    <dsp:sp modelId="{8F680945-A52C-4C44-ABB8-8C25498A3A1E}">
      <dsp:nvSpPr>
        <dsp:cNvPr id="0" name=""/>
        <dsp:cNvSpPr/>
      </dsp:nvSpPr>
      <dsp:spPr>
        <a:xfrm>
          <a:off x="0" y="3548235"/>
          <a:ext cx="8458200" cy="9456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10B0D6-8622-4162-B32C-490EE3C0E1D4}">
      <dsp:nvSpPr>
        <dsp:cNvPr id="0" name=""/>
        <dsp:cNvSpPr/>
      </dsp:nvSpPr>
      <dsp:spPr>
        <a:xfrm>
          <a:off x="286073" y="3761017"/>
          <a:ext cx="520134" cy="5201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3B45FD-9ED5-4F18-93EC-6C9F1D8D017A}">
      <dsp:nvSpPr>
        <dsp:cNvPr id="0" name=""/>
        <dsp:cNvSpPr/>
      </dsp:nvSpPr>
      <dsp:spPr>
        <a:xfrm>
          <a:off x="1092281" y="3548235"/>
          <a:ext cx="7365918" cy="9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86" tIns="100086" rIns="100086" bIns="100086"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Montserrat" panose="00000500000000000000" pitchFamily="2" charset="0"/>
            </a:rPr>
            <a:t>Required under the Government Performance and Results Act (GPRA)</a:t>
          </a:r>
        </a:p>
      </dsp:txBody>
      <dsp:txXfrm>
        <a:off x="1092281" y="3548235"/>
        <a:ext cx="7365918" cy="9456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2A3FE-45CE-44BB-90D4-C6F2338E4949}">
      <dsp:nvSpPr>
        <dsp:cNvPr id="0" name=""/>
        <dsp:cNvSpPr/>
      </dsp:nvSpPr>
      <dsp:spPr>
        <a:xfrm>
          <a:off x="181654" y="4"/>
          <a:ext cx="3478702" cy="27237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9B0FA9-FEBE-40A7-B8CC-77AAC2D238CA}">
      <dsp:nvSpPr>
        <dsp:cNvPr id="0" name=""/>
        <dsp:cNvSpPr/>
      </dsp:nvSpPr>
      <dsp:spPr>
        <a:xfrm>
          <a:off x="562852" y="362142"/>
          <a:ext cx="3478702" cy="272378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ontserrat" panose="00000500000000000000" pitchFamily="2" charset="0"/>
            </a:rPr>
            <a:t>OSEP requires that scholars are in a pending status for </a:t>
          </a:r>
          <a:r>
            <a:rPr lang="en-US" sz="2400" b="1" kern="1200" dirty="0">
              <a:latin typeface="Montserrat" panose="00000500000000000000" pitchFamily="2" charset="0"/>
            </a:rPr>
            <a:t>no more than 30 days</a:t>
          </a:r>
          <a:r>
            <a:rPr lang="en-US" sz="2400" kern="1200" dirty="0">
              <a:latin typeface="Montserrat" panose="00000500000000000000" pitchFamily="2" charset="0"/>
            </a:rPr>
            <a:t>.</a:t>
          </a:r>
        </a:p>
      </dsp:txBody>
      <dsp:txXfrm>
        <a:off x="642629" y="441919"/>
        <a:ext cx="3319148" cy="2564233"/>
      </dsp:txXfrm>
    </dsp:sp>
    <dsp:sp modelId="{172EDD9A-4118-4906-937A-9CC8FEA853B4}">
      <dsp:nvSpPr>
        <dsp:cNvPr id="0" name=""/>
        <dsp:cNvSpPr/>
      </dsp:nvSpPr>
      <dsp:spPr>
        <a:xfrm>
          <a:off x="4215670" y="855278"/>
          <a:ext cx="3827475" cy="2700433"/>
        </a:xfrm>
        <a:prstGeom prst="roundRect">
          <a:avLst>
            <a:gd name="adj" fmla="val 10000"/>
          </a:avLst>
        </a:prstGeom>
        <a:solidFill>
          <a:srgbClr val="F1DB0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970FDC-2BB7-4C51-BD5D-73AF247A86C5}">
      <dsp:nvSpPr>
        <dsp:cNvPr id="0" name=""/>
        <dsp:cNvSpPr/>
      </dsp:nvSpPr>
      <dsp:spPr>
        <a:xfrm>
          <a:off x="4596867" y="1217416"/>
          <a:ext cx="3827475" cy="2700433"/>
        </a:xfrm>
        <a:prstGeom prst="roundRect">
          <a:avLst>
            <a:gd name="adj" fmla="val 10000"/>
          </a:avLst>
        </a:prstGeom>
        <a:solidFill>
          <a:schemeClr val="lt1">
            <a:alpha val="90000"/>
            <a:hueOff val="0"/>
            <a:satOff val="0"/>
            <a:lumOff val="0"/>
            <a:alphaOff val="0"/>
          </a:schemeClr>
        </a:solidFill>
        <a:ln w="1905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ontserrat" panose="00000500000000000000" pitchFamily="2" charset="0"/>
            </a:rPr>
            <a:t>Help Desk staff will contact you and your Project Officer if your grant has scholars in a pending status at the end of each annual data collection period. </a:t>
          </a:r>
        </a:p>
      </dsp:txBody>
      <dsp:txXfrm>
        <a:off x="4675960" y="1296509"/>
        <a:ext cx="3669289" cy="25422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21DF1-27FB-4361-A14B-638070497D24}">
      <dsp:nvSpPr>
        <dsp:cNvPr id="0" name=""/>
        <dsp:cNvSpPr/>
      </dsp:nvSpPr>
      <dsp:spPr>
        <a:xfrm rot="5400000">
          <a:off x="787817" y="1054683"/>
          <a:ext cx="890330" cy="1013609"/>
        </a:xfrm>
        <a:prstGeom prst="bentUpArrow">
          <a:avLst>
            <a:gd name="adj1" fmla="val 32840"/>
            <a:gd name="adj2" fmla="val 25000"/>
            <a:gd name="adj3" fmla="val 35780"/>
          </a:avLst>
        </a:prstGeom>
        <a:solidFill>
          <a:schemeClr val="dk2">
            <a:tint val="5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26F41757-201A-4DAC-9A90-8F0FAE7DEDDE}">
      <dsp:nvSpPr>
        <dsp:cNvPr id="0" name=""/>
        <dsp:cNvSpPr/>
      </dsp:nvSpPr>
      <dsp:spPr>
        <a:xfrm>
          <a:off x="632" y="83583"/>
          <a:ext cx="3550457" cy="1049105"/>
        </a:xfrm>
        <a:prstGeom prst="roundRect">
          <a:avLst>
            <a:gd name="adj" fmla="val 16670"/>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600"/>
            </a:spcAft>
            <a:buNone/>
          </a:pPr>
          <a:r>
            <a:rPr lang="en-US" sz="2400" b="1" kern="1200" dirty="0">
              <a:latin typeface="Aptos" panose="020B0004020202020204" pitchFamily="34" charset="0"/>
            </a:rPr>
            <a:t>Step 1</a:t>
          </a:r>
          <a:r>
            <a:rPr lang="en-US" sz="2400" kern="1200" dirty="0">
              <a:latin typeface="Aptos" panose="020B0004020202020204" pitchFamily="34" charset="0"/>
            </a:rPr>
            <a:t>: Ensure all information in Sections A – I is accurate</a:t>
          </a:r>
        </a:p>
      </dsp:txBody>
      <dsp:txXfrm>
        <a:off x="51854" y="134805"/>
        <a:ext cx="3448013" cy="946661"/>
      </dsp:txXfrm>
    </dsp:sp>
    <dsp:sp modelId="{1580013E-49A5-4DF9-BFC5-1D88941F0AE6}">
      <dsp:nvSpPr>
        <dsp:cNvPr id="0" name=""/>
        <dsp:cNvSpPr/>
      </dsp:nvSpPr>
      <dsp:spPr>
        <a:xfrm>
          <a:off x="3730937" y="112582"/>
          <a:ext cx="1151166" cy="847933"/>
        </a:xfrm>
        <a:prstGeom prst="rect">
          <a:avLst/>
        </a:prstGeom>
        <a:noFill/>
        <a:ln>
          <a:noFill/>
        </a:ln>
        <a:effectLst/>
      </dsp:spPr>
      <dsp:style>
        <a:lnRef idx="0">
          <a:scrgbClr r="0" g="0" b="0"/>
        </a:lnRef>
        <a:fillRef idx="0">
          <a:scrgbClr r="0" g="0" b="0"/>
        </a:fillRef>
        <a:effectRef idx="0">
          <a:scrgbClr r="0" g="0" b="0"/>
        </a:effectRef>
        <a:fontRef idx="minor"/>
      </dsp:style>
    </dsp:sp>
    <dsp:sp modelId="{CAAC718A-7314-4465-AA30-EFDAAB63D7C2}">
      <dsp:nvSpPr>
        <dsp:cNvPr id="0" name=""/>
        <dsp:cNvSpPr/>
      </dsp:nvSpPr>
      <dsp:spPr>
        <a:xfrm rot="5400000">
          <a:off x="2537535" y="2233175"/>
          <a:ext cx="890330" cy="1013609"/>
        </a:xfrm>
        <a:prstGeom prst="bentUpArrow">
          <a:avLst>
            <a:gd name="adj1" fmla="val 32840"/>
            <a:gd name="adj2" fmla="val 25000"/>
            <a:gd name="adj3" fmla="val 35780"/>
          </a:avLst>
        </a:prstGeom>
        <a:solidFill>
          <a:schemeClr val="dk2">
            <a:tint val="5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4FDBBE4F-8F01-4FA4-B98D-EEB12DD27663}">
      <dsp:nvSpPr>
        <dsp:cNvPr id="0" name=""/>
        <dsp:cNvSpPr/>
      </dsp:nvSpPr>
      <dsp:spPr>
        <a:xfrm>
          <a:off x="1750350" y="1262074"/>
          <a:ext cx="3550457" cy="1049105"/>
        </a:xfrm>
        <a:prstGeom prst="roundRect">
          <a:avLst>
            <a:gd name="adj" fmla="val 16670"/>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600"/>
            </a:spcAft>
            <a:buNone/>
          </a:pPr>
          <a:r>
            <a:rPr lang="en-US" sz="2400" b="1" kern="1200" dirty="0">
              <a:latin typeface="Aptos" panose="020B0004020202020204" pitchFamily="34" charset="0"/>
            </a:rPr>
            <a:t>Step 2</a:t>
          </a:r>
          <a:r>
            <a:rPr lang="en-US" sz="2400" kern="1200" dirty="0">
              <a:latin typeface="Aptos" panose="020B0004020202020204" pitchFamily="34" charset="0"/>
            </a:rPr>
            <a:t>: Complete digital EC or upload PDF EC </a:t>
          </a:r>
        </a:p>
      </dsp:txBody>
      <dsp:txXfrm>
        <a:off x="1801572" y="1313296"/>
        <a:ext cx="3448013" cy="946661"/>
      </dsp:txXfrm>
    </dsp:sp>
    <dsp:sp modelId="{68B9E9A5-2649-40E5-A8E6-D346C79FA6CA}">
      <dsp:nvSpPr>
        <dsp:cNvPr id="0" name=""/>
        <dsp:cNvSpPr/>
      </dsp:nvSpPr>
      <dsp:spPr>
        <a:xfrm>
          <a:off x="5539749" y="1324330"/>
          <a:ext cx="1090078" cy="847933"/>
        </a:xfrm>
        <a:prstGeom prst="rect">
          <a:avLst/>
        </a:prstGeom>
        <a:noFill/>
        <a:ln>
          <a:noFill/>
        </a:ln>
        <a:effectLst/>
      </dsp:spPr>
      <dsp:style>
        <a:lnRef idx="0">
          <a:scrgbClr r="0" g="0" b="0"/>
        </a:lnRef>
        <a:fillRef idx="0">
          <a:scrgbClr r="0" g="0" b="0"/>
        </a:fillRef>
        <a:effectRef idx="0">
          <a:scrgbClr r="0" g="0" b="0"/>
        </a:effectRef>
        <a:fontRef idx="minor"/>
      </dsp:style>
    </dsp:sp>
    <dsp:sp modelId="{7E5D0046-DA30-4D69-A7EB-4F1042D8DC00}">
      <dsp:nvSpPr>
        <dsp:cNvPr id="0" name=""/>
        <dsp:cNvSpPr/>
      </dsp:nvSpPr>
      <dsp:spPr>
        <a:xfrm rot="5400000">
          <a:off x="4287254" y="3411667"/>
          <a:ext cx="890330" cy="1013609"/>
        </a:xfrm>
        <a:prstGeom prst="bentUpArrow">
          <a:avLst>
            <a:gd name="adj1" fmla="val 32840"/>
            <a:gd name="adj2" fmla="val 25000"/>
            <a:gd name="adj3" fmla="val 35780"/>
          </a:avLst>
        </a:prstGeom>
        <a:solidFill>
          <a:schemeClr val="dk2">
            <a:tint val="5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609A904C-BD6F-4607-BB6D-F55FFF7A036C}">
      <dsp:nvSpPr>
        <dsp:cNvPr id="0" name=""/>
        <dsp:cNvSpPr/>
      </dsp:nvSpPr>
      <dsp:spPr>
        <a:xfrm>
          <a:off x="3500069" y="2440566"/>
          <a:ext cx="3550457" cy="1049105"/>
        </a:xfrm>
        <a:prstGeom prst="roundRect">
          <a:avLst>
            <a:gd name="adj" fmla="val 16670"/>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600"/>
            </a:spcAft>
            <a:buNone/>
          </a:pPr>
          <a:r>
            <a:rPr lang="en-US" sz="2400" b="1" kern="1200" dirty="0">
              <a:latin typeface="Aptos" panose="020B0004020202020204" pitchFamily="34" charset="0"/>
            </a:rPr>
            <a:t>Step 3</a:t>
          </a:r>
          <a:r>
            <a:rPr lang="en-US" sz="2400" kern="1200" dirty="0">
              <a:latin typeface="Aptos" panose="020B0004020202020204" pitchFamily="34" charset="0"/>
            </a:rPr>
            <a:t>: Enter scholar exit information </a:t>
          </a:r>
          <a:br>
            <a:rPr lang="en-US" sz="2400" kern="1200" dirty="0">
              <a:latin typeface="Aptos" panose="020B0004020202020204" pitchFamily="34" charset="0"/>
            </a:rPr>
          </a:br>
          <a:r>
            <a:rPr lang="en-US" sz="2400" kern="1200" dirty="0">
              <a:latin typeface="Aptos" panose="020B0004020202020204" pitchFamily="34" charset="0"/>
            </a:rPr>
            <a:t>(Sect. J) if applicable</a:t>
          </a:r>
        </a:p>
      </dsp:txBody>
      <dsp:txXfrm>
        <a:off x="3551291" y="2491788"/>
        <a:ext cx="3448013" cy="946661"/>
      </dsp:txXfrm>
    </dsp:sp>
    <dsp:sp modelId="{BBEF7172-9943-42AC-89B4-0E1E4D802D0F}">
      <dsp:nvSpPr>
        <dsp:cNvPr id="0" name=""/>
        <dsp:cNvSpPr/>
      </dsp:nvSpPr>
      <dsp:spPr>
        <a:xfrm>
          <a:off x="6024693" y="2540622"/>
          <a:ext cx="1090078" cy="847933"/>
        </a:xfrm>
        <a:prstGeom prst="rect">
          <a:avLst/>
        </a:prstGeom>
        <a:noFill/>
        <a:ln>
          <a:noFill/>
        </a:ln>
        <a:effectLst/>
      </dsp:spPr>
      <dsp:style>
        <a:lnRef idx="0">
          <a:scrgbClr r="0" g="0" b="0"/>
        </a:lnRef>
        <a:fillRef idx="0">
          <a:scrgbClr r="0" g="0" b="0"/>
        </a:fillRef>
        <a:effectRef idx="0">
          <a:scrgbClr r="0" g="0" b="0"/>
        </a:effectRef>
        <a:fontRef idx="minor"/>
      </dsp:style>
    </dsp:sp>
    <dsp:sp modelId="{E71A423E-C3E0-4121-88C6-6A95BD139EA8}">
      <dsp:nvSpPr>
        <dsp:cNvPr id="0" name=""/>
        <dsp:cNvSpPr/>
      </dsp:nvSpPr>
      <dsp:spPr>
        <a:xfrm>
          <a:off x="5249787" y="3619058"/>
          <a:ext cx="3672803" cy="945558"/>
        </a:xfrm>
        <a:prstGeom prst="roundRect">
          <a:avLst>
            <a:gd name="adj" fmla="val 16670"/>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600"/>
            </a:spcAft>
            <a:buNone/>
          </a:pPr>
          <a:r>
            <a:rPr lang="en-US" sz="2400" b="1" kern="1200" dirty="0">
              <a:latin typeface="Aptos" panose="020B0004020202020204" pitchFamily="34" charset="0"/>
            </a:rPr>
            <a:t>Step 4</a:t>
          </a:r>
          <a:r>
            <a:rPr lang="en-US" sz="2400" kern="1200" dirty="0">
              <a:latin typeface="Aptos" panose="020B0004020202020204" pitchFamily="34" charset="0"/>
            </a:rPr>
            <a:t>: Save and Submit scholar record</a:t>
          </a:r>
        </a:p>
      </dsp:txBody>
      <dsp:txXfrm>
        <a:off x="5295954" y="3665225"/>
        <a:ext cx="3580469" cy="8532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CF47A-40EF-4908-A417-7B6D911DFAF7}">
      <dsp:nvSpPr>
        <dsp:cNvPr id="0" name=""/>
        <dsp:cNvSpPr/>
      </dsp:nvSpPr>
      <dsp:spPr>
        <a:xfrm>
          <a:off x="7344" y="884348"/>
          <a:ext cx="1632556" cy="1888903"/>
        </a:xfrm>
        <a:prstGeom prst="roundRect">
          <a:avLst>
            <a:gd name="adj" fmla="val 10000"/>
          </a:avLst>
        </a:prstGeom>
        <a:solidFill>
          <a:srgbClr val="F1DB0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Montserrat" panose="00000500000000000000" pitchFamily="2" charset="0"/>
            </a:rPr>
            <a:t>Discuss issue(s) with OSEP PO and grantee</a:t>
          </a:r>
        </a:p>
      </dsp:txBody>
      <dsp:txXfrm>
        <a:off x="55160" y="932164"/>
        <a:ext cx="1536924" cy="1793271"/>
      </dsp:txXfrm>
    </dsp:sp>
    <dsp:sp modelId="{BAB4AD9C-C0E4-4418-9031-0E8C7936363B}">
      <dsp:nvSpPr>
        <dsp:cNvPr id="0" name=""/>
        <dsp:cNvSpPr/>
      </dsp:nvSpPr>
      <dsp:spPr>
        <a:xfrm>
          <a:off x="1803157" y="1626362"/>
          <a:ext cx="346102" cy="40487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latin typeface="Montserrat" panose="00000500000000000000" pitchFamily="2" charset="0"/>
          </a:endParaRPr>
        </a:p>
      </dsp:txBody>
      <dsp:txXfrm>
        <a:off x="1803157" y="1707337"/>
        <a:ext cx="242271" cy="242924"/>
      </dsp:txXfrm>
    </dsp:sp>
    <dsp:sp modelId="{0520090E-DDA4-489B-A3B9-1BC58541D0FB}">
      <dsp:nvSpPr>
        <dsp:cNvPr id="0" name=""/>
        <dsp:cNvSpPr/>
      </dsp:nvSpPr>
      <dsp:spPr>
        <a:xfrm>
          <a:off x="2292924" y="609596"/>
          <a:ext cx="1632556" cy="2438407"/>
        </a:xfrm>
        <a:prstGeom prst="roundRect">
          <a:avLst>
            <a:gd name="adj" fmla="val 10000"/>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Montserrat" panose="00000500000000000000" pitchFamily="2" charset="0"/>
            </a:rPr>
            <a:t>Contact any affected scholars</a:t>
          </a:r>
        </a:p>
      </dsp:txBody>
      <dsp:txXfrm>
        <a:off x="2340740" y="657412"/>
        <a:ext cx="1536924" cy="2342775"/>
      </dsp:txXfrm>
    </dsp:sp>
    <dsp:sp modelId="{E3E674D1-73D2-4035-9AE9-A55DC4F2F8AE}">
      <dsp:nvSpPr>
        <dsp:cNvPr id="0" name=""/>
        <dsp:cNvSpPr/>
      </dsp:nvSpPr>
      <dsp:spPr>
        <a:xfrm>
          <a:off x="4088736" y="1626362"/>
          <a:ext cx="346102" cy="40487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latin typeface="Montserrat" panose="00000500000000000000" pitchFamily="2" charset="0"/>
          </a:endParaRPr>
        </a:p>
      </dsp:txBody>
      <dsp:txXfrm>
        <a:off x="4088736" y="1707337"/>
        <a:ext cx="242271" cy="242924"/>
      </dsp:txXfrm>
    </dsp:sp>
    <dsp:sp modelId="{C111E2D2-359C-4351-82F9-34C148811C1F}">
      <dsp:nvSpPr>
        <dsp:cNvPr id="0" name=""/>
        <dsp:cNvSpPr/>
      </dsp:nvSpPr>
      <dsp:spPr>
        <a:xfrm>
          <a:off x="4578503" y="380996"/>
          <a:ext cx="1732028" cy="2895606"/>
        </a:xfrm>
        <a:prstGeom prst="roundRect">
          <a:avLst>
            <a:gd name="adj" fmla="val 10000"/>
          </a:avLst>
        </a:prstGeom>
        <a:solidFill>
          <a:srgbClr val="F6640A"/>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Montserrat" panose="00000500000000000000" pitchFamily="2" charset="0"/>
            </a:rPr>
            <a:t>Contact IHE Department Head and/or Certifying Rep</a:t>
          </a:r>
        </a:p>
      </dsp:txBody>
      <dsp:txXfrm>
        <a:off x="4629232" y="431725"/>
        <a:ext cx="1630570" cy="2794148"/>
      </dsp:txXfrm>
    </dsp:sp>
    <dsp:sp modelId="{EAC139FA-8D13-4542-88B0-2DAC51099141}">
      <dsp:nvSpPr>
        <dsp:cNvPr id="0" name=""/>
        <dsp:cNvSpPr/>
      </dsp:nvSpPr>
      <dsp:spPr>
        <a:xfrm>
          <a:off x="6473787" y="1626362"/>
          <a:ext cx="346102" cy="40487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latin typeface="Montserrat" panose="00000500000000000000" pitchFamily="2" charset="0"/>
          </a:endParaRPr>
        </a:p>
      </dsp:txBody>
      <dsp:txXfrm>
        <a:off x="6473787" y="1707337"/>
        <a:ext cx="242271" cy="242924"/>
      </dsp:txXfrm>
    </dsp:sp>
    <dsp:sp modelId="{0BEB0B53-DC63-49F4-AC7D-8CFB6F1F63C9}">
      <dsp:nvSpPr>
        <dsp:cNvPr id="0" name=""/>
        <dsp:cNvSpPr/>
      </dsp:nvSpPr>
      <dsp:spPr>
        <a:xfrm>
          <a:off x="6963554" y="152397"/>
          <a:ext cx="1632556" cy="3352805"/>
        </a:xfrm>
        <a:prstGeom prst="roundRect">
          <a:avLst>
            <a:gd name="adj" fmla="val 10000"/>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ontserrat" panose="00000500000000000000" pitchFamily="2" charset="0"/>
            </a:rPr>
            <a:t>Work with IHE to work out a monetary repayment plan</a:t>
          </a:r>
        </a:p>
      </dsp:txBody>
      <dsp:txXfrm>
        <a:off x="7011370" y="200213"/>
        <a:ext cx="1536924" cy="32571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69D20-1F64-42AE-A6B8-BC482423C23C}">
      <dsp:nvSpPr>
        <dsp:cNvPr id="0" name=""/>
        <dsp:cNvSpPr/>
      </dsp:nvSpPr>
      <dsp:spPr>
        <a:xfrm>
          <a:off x="0" y="548"/>
          <a:ext cx="8458200" cy="1284200"/>
        </a:xfrm>
        <a:prstGeom prst="roundRect">
          <a:avLst>
            <a:gd name="adj" fmla="val 10000"/>
          </a:avLst>
        </a:prstGeom>
        <a:solidFill>
          <a:schemeClr val="accent5">
            <a:tint val="4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D781688A-D73B-47F7-A1CD-835B04A5661D}">
      <dsp:nvSpPr>
        <dsp:cNvPr id="0" name=""/>
        <dsp:cNvSpPr/>
      </dsp:nvSpPr>
      <dsp:spPr>
        <a:xfrm>
          <a:off x="388470" y="289493"/>
          <a:ext cx="706310" cy="7063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45CFA38E-FCA6-4621-9F3F-706233C6516C}">
      <dsp:nvSpPr>
        <dsp:cNvPr id="0" name=""/>
        <dsp:cNvSpPr/>
      </dsp:nvSpPr>
      <dsp:spPr>
        <a:xfrm>
          <a:off x="1483251" y="548"/>
          <a:ext cx="69749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Montserrat" panose="00000500000000000000" pitchFamily="2" charset="0"/>
            </a:rPr>
            <a:t>Recommend to your scholars to review the resources available on the Training Page: </a:t>
          </a:r>
          <a:r>
            <a:rPr lang="en-US" sz="2100" kern="1200" dirty="0">
              <a:latin typeface="Montserrat" panose="00000500000000000000" pitchFamily="2" charset="0"/>
              <a:hlinkClick xmlns:r="http://schemas.openxmlformats.org/officeDocument/2006/relationships" r:id="rId3"/>
            </a:rPr>
            <a:t>https://pdp.ed.gov/OSEP/Home/Training</a:t>
          </a:r>
          <a:r>
            <a:rPr lang="en-US" sz="2100" kern="1200" dirty="0">
              <a:latin typeface="Montserrat" panose="00000500000000000000" pitchFamily="2" charset="0"/>
            </a:rPr>
            <a:t> </a:t>
          </a:r>
        </a:p>
      </dsp:txBody>
      <dsp:txXfrm>
        <a:off x="1483251" y="548"/>
        <a:ext cx="6974948" cy="1284200"/>
      </dsp:txXfrm>
    </dsp:sp>
    <dsp:sp modelId="{58413215-A634-42BC-B555-21E83D8F4344}">
      <dsp:nvSpPr>
        <dsp:cNvPr id="0" name=""/>
        <dsp:cNvSpPr/>
      </dsp:nvSpPr>
      <dsp:spPr>
        <a:xfrm>
          <a:off x="0" y="1605799"/>
          <a:ext cx="8458200" cy="1284200"/>
        </a:xfrm>
        <a:prstGeom prst="roundRect">
          <a:avLst>
            <a:gd name="adj" fmla="val 10000"/>
          </a:avLst>
        </a:prstGeom>
        <a:solidFill>
          <a:schemeClr val="accent5">
            <a:tint val="4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21FA3D11-8980-46C4-A46E-F683F45CFA09}">
      <dsp:nvSpPr>
        <dsp:cNvPr id="0" name=""/>
        <dsp:cNvSpPr/>
      </dsp:nvSpPr>
      <dsp:spPr>
        <a:xfrm>
          <a:off x="388470" y="1894744"/>
          <a:ext cx="706310" cy="70631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84766199-16F1-430D-A938-083742906CB9}">
      <dsp:nvSpPr>
        <dsp:cNvPr id="0" name=""/>
        <dsp:cNvSpPr/>
      </dsp:nvSpPr>
      <dsp:spPr>
        <a:xfrm>
          <a:off x="1483251" y="1605799"/>
          <a:ext cx="69749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Montserrat" panose="00000500000000000000" pitchFamily="2" charset="0"/>
            </a:rPr>
            <a:t>Notify scholars at the beginning of the program that they will be required to provide licensure test results to you.</a:t>
          </a:r>
        </a:p>
      </dsp:txBody>
      <dsp:txXfrm>
        <a:off x="1483251" y="1605799"/>
        <a:ext cx="6974948" cy="1284200"/>
      </dsp:txXfrm>
    </dsp:sp>
    <dsp:sp modelId="{597453E3-9F5E-4E8F-A023-C6F38F93DCA4}">
      <dsp:nvSpPr>
        <dsp:cNvPr id="0" name=""/>
        <dsp:cNvSpPr/>
      </dsp:nvSpPr>
      <dsp:spPr>
        <a:xfrm>
          <a:off x="0" y="3211050"/>
          <a:ext cx="8458200" cy="1284200"/>
        </a:xfrm>
        <a:prstGeom prst="roundRect">
          <a:avLst>
            <a:gd name="adj" fmla="val 10000"/>
          </a:avLst>
        </a:prstGeom>
        <a:solidFill>
          <a:schemeClr val="accent5">
            <a:tint val="4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8556F2C5-5C20-4D56-9E95-3C838405C0F2}">
      <dsp:nvSpPr>
        <dsp:cNvPr id="0" name=""/>
        <dsp:cNvSpPr/>
      </dsp:nvSpPr>
      <dsp:spPr>
        <a:xfrm>
          <a:off x="388470" y="3499995"/>
          <a:ext cx="706310" cy="706310"/>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EB008F92-3C74-4D1F-928F-3DE1E927148A}">
      <dsp:nvSpPr>
        <dsp:cNvPr id="0" name=""/>
        <dsp:cNvSpPr/>
      </dsp:nvSpPr>
      <dsp:spPr>
        <a:xfrm>
          <a:off x="1483251" y="3211050"/>
          <a:ext cx="69749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Montserrat" panose="00000500000000000000" pitchFamily="2" charset="0"/>
            </a:rPr>
            <a:t>Arrange and conduct exit interviews with each exiting scholar.</a:t>
          </a:r>
        </a:p>
      </dsp:txBody>
      <dsp:txXfrm>
        <a:off x="1483251" y="3211050"/>
        <a:ext cx="6974948" cy="12842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67E99-D365-4EDA-8E4F-F43A861C5C42}">
      <dsp:nvSpPr>
        <dsp:cNvPr id="0" name=""/>
        <dsp:cNvSpPr/>
      </dsp:nvSpPr>
      <dsp:spPr>
        <a:xfrm>
          <a:off x="0" y="246405"/>
          <a:ext cx="8458200" cy="1264770"/>
        </a:xfrm>
        <a:prstGeom prst="roundRect">
          <a:avLst/>
        </a:prstGeom>
        <a:solidFill>
          <a:srgbClr val="D4DCEC"/>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cap="none" spc="0" dirty="0">
              <a:ln w="0"/>
              <a:solidFill>
                <a:schemeClr val="tx1"/>
              </a:solidFill>
              <a:effectLst/>
              <a:latin typeface="Montserrat" panose="00000500000000000000" pitchFamily="2" charset="0"/>
            </a:rPr>
            <a:t>PDPDCS staff must notify the Department’s Education Security Operation Center (EDSOC), document the incident, and expunge the file or email from the servers</a:t>
          </a:r>
        </a:p>
      </dsp:txBody>
      <dsp:txXfrm>
        <a:off x="61741" y="308146"/>
        <a:ext cx="8334718" cy="1141288"/>
      </dsp:txXfrm>
    </dsp:sp>
    <dsp:sp modelId="{62C986B0-C37D-409F-AC6B-0E9AE0812E7A}">
      <dsp:nvSpPr>
        <dsp:cNvPr id="0" name=""/>
        <dsp:cNvSpPr/>
      </dsp:nvSpPr>
      <dsp:spPr>
        <a:xfrm>
          <a:off x="0" y="1577415"/>
          <a:ext cx="8458200" cy="1264770"/>
        </a:xfrm>
        <a:prstGeom prst="roundRect">
          <a:avLst/>
        </a:prstGeom>
        <a:solidFill>
          <a:srgbClr val="637D8E"/>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effectLst/>
              <a:latin typeface="Montserrat" panose="00000500000000000000" pitchFamily="2" charset="0"/>
            </a:rPr>
            <a:t>Additional interviews, investigations, and mitigation strategies may be necessary</a:t>
          </a:r>
        </a:p>
      </dsp:txBody>
      <dsp:txXfrm>
        <a:off x="61741" y="1639156"/>
        <a:ext cx="8334718" cy="1141288"/>
      </dsp:txXfrm>
    </dsp:sp>
    <dsp:sp modelId="{C4CD57F3-5872-4383-AE23-978BCC228097}">
      <dsp:nvSpPr>
        <dsp:cNvPr id="0" name=""/>
        <dsp:cNvSpPr/>
      </dsp:nvSpPr>
      <dsp:spPr>
        <a:xfrm>
          <a:off x="0" y="2908425"/>
          <a:ext cx="8458200" cy="1264770"/>
        </a:xfrm>
        <a:prstGeom prst="roundRect">
          <a:avLst/>
        </a:prstGeom>
        <a:solidFill>
          <a:srgbClr val="294A7C"/>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Montserrat" panose="00000500000000000000" pitchFamily="2" charset="0"/>
            </a:rPr>
            <a:t>PDPDCS Staff must review all other scholar records and documentation associated with the grantee</a:t>
          </a:r>
        </a:p>
      </dsp:txBody>
      <dsp:txXfrm>
        <a:off x="61741" y="2970166"/>
        <a:ext cx="8334718" cy="11412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6D280-5858-4254-9055-632B40E45C8C}">
      <dsp:nvSpPr>
        <dsp:cNvPr id="0" name=""/>
        <dsp:cNvSpPr/>
      </dsp:nvSpPr>
      <dsp:spPr>
        <a:xfrm>
          <a:off x="0" y="548"/>
          <a:ext cx="8458200" cy="1284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738920-8576-4DCA-9D4B-6F4823BD26C6}">
      <dsp:nvSpPr>
        <dsp:cNvPr id="0" name=""/>
        <dsp:cNvSpPr/>
      </dsp:nvSpPr>
      <dsp:spPr>
        <a:xfrm>
          <a:off x="388470" y="289493"/>
          <a:ext cx="706310" cy="7063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A8808C-BBA3-4FBC-A3FA-9849EFAFE593}">
      <dsp:nvSpPr>
        <dsp:cNvPr id="0" name=""/>
        <dsp:cNvSpPr/>
      </dsp:nvSpPr>
      <dsp:spPr>
        <a:xfrm>
          <a:off x="1483251" y="548"/>
          <a:ext cx="69749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Montserrat" panose="00000500000000000000" pitchFamily="2" charset="0"/>
            </a:rPr>
            <a:t>Always encrypt files being sent by email, including to the PDPDCS Help Desk.</a:t>
          </a:r>
        </a:p>
      </dsp:txBody>
      <dsp:txXfrm>
        <a:off x="1483251" y="548"/>
        <a:ext cx="6974948" cy="1284200"/>
      </dsp:txXfrm>
    </dsp:sp>
    <dsp:sp modelId="{D9A3FC20-A56F-468C-8613-3587575247B5}">
      <dsp:nvSpPr>
        <dsp:cNvPr id="0" name=""/>
        <dsp:cNvSpPr/>
      </dsp:nvSpPr>
      <dsp:spPr>
        <a:xfrm>
          <a:off x="0" y="1605799"/>
          <a:ext cx="8458200" cy="1284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15B04A-ED6E-417B-A75C-DB21F246C303}">
      <dsp:nvSpPr>
        <dsp:cNvPr id="0" name=""/>
        <dsp:cNvSpPr/>
      </dsp:nvSpPr>
      <dsp:spPr>
        <a:xfrm>
          <a:off x="388470" y="1894744"/>
          <a:ext cx="706310" cy="7063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2FA66C-01F6-46B1-AB2B-8FAE40AA55DB}">
      <dsp:nvSpPr>
        <dsp:cNvPr id="0" name=""/>
        <dsp:cNvSpPr/>
      </dsp:nvSpPr>
      <dsp:spPr>
        <a:xfrm>
          <a:off x="1483251" y="1605799"/>
          <a:ext cx="69749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Montserrat" panose="00000500000000000000" pitchFamily="2" charset="0"/>
            </a:rPr>
            <a:t>Use the digital Pre-Scholarship Agreements and Exit Certifications to avoid uploading a document to the wrong scholar record. </a:t>
          </a:r>
        </a:p>
      </dsp:txBody>
      <dsp:txXfrm>
        <a:off x="1483251" y="1605799"/>
        <a:ext cx="6974948" cy="1284200"/>
      </dsp:txXfrm>
    </dsp:sp>
    <dsp:sp modelId="{84761C27-2494-47B9-A4A0-5DF21F984084}">
      <dsp:nvSpPr>
        <dsp:cNvPr id="0" name=""/>
        <dsp:cNvSpPr/>
      </dsp:nvSpPr>
      <dsp:spPr>
        <a:xfrm>
          <a:off x="0" y="3200404"/>
          <a:ext cx="8458200" cy="1284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0C86B8-137B-445A-9FCD-078F1835E0F8}">
      <dsp:nvSpPr>
        <dsp:cNvPr id="0" name=""/>
        <dsp:cNvSpPr/>
      </dsp:nvSpPr>
      <dsp:spPr>
        <a:xfrm>
          <a:off x="388470" y="3499995"/>
          <a:ext cx="706310" cy="7063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66135C-27C1-4842-8EAA-9D2C5C9991BD}">
      <dsp:nvSpPr>
        <dsp:cNvPr id="0" name=""/>
        <dsp:cNvSpPr/>
      </dsp:nvSpPr>
      <dsp:spPr>
        <a:xfrm>
          <a:off x="1483251" y="3211050"/>
          <a:ext cx="69749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Montserrat" panose="00000500000000000000" pitchFamily="2" charset="0"/>
            </a:rPr>
            <a:t>Implement a file naming convention to track files associated with each scholar’s record: PSA_J_DOE.pdf</a:t>
          </a:r>
          <a:r>
            <a:rPr lang="en-US" sz="2100" kern="1200" dirty="0"/>
            <a:t>.</a:t>
          </a:r>
        </a:p>
      </dsp:txBody>
      <dsp:txXfrm>
        <a:off x="1483251" y="3211050"/>
        <a:ext cx="6974948" cy="12842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900" tIns="46950" rIns="93900" bIns="46950" rtlCol="0"/>
          <a:lstStyle>
            <a:lvl1pPr algn="l">
              <a:defRPr sz="1200"/>
            </a:lvl1pPr>
          </a:lstStyle>
          <a:p>
            <a:endParaRPr lang="en-US" dirty="0"/>
          </a:p>
        </p:txBody>
      </p:sp>
      <p:sp>
        <p:nvSpPr>
          <p:cNvPr id="3" name="Date Placeholder 2"/>
          <p:cNvSpPr>
            <a:spLocks noGrp="1"/>
          </p:cNvSpPr>
          <p:nvPr>
            <p:ph type="dt" sz="quarter" idx="1"/>
          </p:nvPr>
        </p:nvSpPr>
        <p:spPr>
          <a:xfrm>
            <a:off x="3970940" y="0"/>
            <a:ext cx="3037840" cy="464820"/>
          </a:xfrm>
          <a:prstGeom prst="rect">
            <a:avLst/>
          </a:prstGeom>
        </p:spPr>
        <p:txBody>
          <a:bodyPr vert="horz" lIns="93900" tIns="46950" rIns="93900" bIns="46950" rtlCol="0"/>
          <a:lstStyle>
            <a:lvl1pPr algn="r">
              <a:defRPr sz="1200"/>
            </a:lvl1pPr>
          </a:lstStyle>
          <a:p>
            <a:fld id="{0F8813D8-8A98-460D-81D4-72C70E4D7405}" type="datetimeFigureOut">
              <a:rPr lang="en-US" smtClean="0"/>
              <a:pPr/>
              <a:t>11/21/2024</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900" tIns="46950" rIns="93900" bIns="4695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67"/>
            <a:ext cx="3037840" cy="464820"/>
          </a:xfrm>
          <a:prstGeom prst="rect">
            <a:avLst/>
          </a:prstGeom>
        </p:spPr>
        <p:txBody>
          <a:bodyPr vert="horz" lIns="93900" tIns="46950" rIns="93900" bIns="46950" rtlCol="0" anchor="b"/>
          <a:lstStyle>
            <a:lvl1pPr algn="r">
              <a:defRPr sz="1200"/>
            </a:lvl1pPr>
          </a:lstStyle>
          <a:p>
            <a:fld id="{CA0EDE7E-E212-4495-BCA2-5713ED66EEA4}" type="slidenum">
              <a:rPr lang="en-US" smtClean="0"/>
              <a:pPr/>
              <a:t>‹#›</a:t>
            </a:fld>
            <a:endParaRPr lang="en-US" dirty="0"/>
          </a:p>
        </p:txBody>
      </p:sp>
    </p:spTree>
    <p:extLst>
      <p:ext uri="{BB962C8B-B14F-4D97-AF65-F5344CB8AC3E}">
        <p14:creationId xmlns:p14="http://schemas.microsoft.com/office/powerpoint/2010/main" val="2850311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900" tIns="46950" rIns="93900" bIns="46950"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900" tIns="46950" rIns="93900" bIns="46950" rtlCol="0"/>
          <a:lstStyle>
            <a:lvl1pPr algn="r">
              <a:defRPr sz="1200"/>
            </a:lvl1pPr>
          </a:lstStyle>
          <a:p>
            <a:fld id="{A005CAA2-D0F4-4FD7-938B-19F89EC3E682}" type="datetimeFigureOut">
              <a:rPr lang="en-US" smtClean="0"/>
              <a:pPr/>
              <a:t>11/21/2024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900" tIns="46950" rIns="93900" bIns="46950"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900" tIns="46950" rIns="93900" bIns="4695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900" tIns="46950" rIns="93900" bIns="4695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900" tIns="46950" rIns="93900" bIns="46950" rtlCol="0" anchor="b"/>
          <a:lstStyle>
            <a:lvl1pPr algn="r">
              <a:defRPr sz="1200"/>
            </a:lvl1pPr>
          </a:lstStyle>
          <a:p>
            <a:fld id="{E86AF46F-95C2-4F68-8F66-EE18049CE23B}" type="slidenum">
              <a:rPr lang="en-US" smtClean="0"/>
              <a:pPr/>
              <a:t>‹#›</a:t>
            </a:fld>
            <a:endParaRPr lang="en-US" dirty="0"/>
          </a:p>
        </p:txBody>
      </p:sp>
    </p:spTree>
    <p:extLst>
      <p:ext uri="{BB962C8B-B14F-4D97-AF65-F5344CB8AC3E}">
        <p14:creationId xmlns:p14="http://schemas.microsoft.com/office/powerpoint/2010/main" val="2109611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a:t>
            </a:fld>
            <a:endParaRPr lang="en-US" dirty="0"/>
          </a:p>
        </p:txBody>
      </p:sp>
    </p:spTree>
    <p:extLst>
      <p:ext uri="{BB962C8B-B14F-4D97-AF65-F5344CB8AC3E}">
        <p14:creationId xmlns:p14="http://schemas.microsoft.com/office/powerpoint/2010/main" val="3434375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694C6-03C9-74F0-A522-873456FF26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A4939C-E95E-E09C-957A-E94A86ABF9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086488-E759-2CFA-B4A9-867E882689BE}"/>
              </a:ext>
            </a:extLst>
          </p:cNvPr>
          <p:cNvSpPr>
            <a:spLocks noGrp="1"/>
          </p:cNvSpPr>
          <p:nvPr>
            <p:ph type="body" idx="1"/>
          </p:nvPr>
        </p:nvSpPr>
        <p:spPr/>
        <p:txBody>
          <a:bodyPr>
            <a:normAutofit/>
          </a:bodyPr>
          <a:lstStyle/>
          <a:p>
            <a:pPr eaLnBrk="1" hangingPunct="1">
              <a:spcBef>
                <a:spcPct val="0"/>
              </a:spcBef>
            </a:pPr>
            <a:endParaRPr lang="en-US" dirty="0"/>
          </a:p>
        </p:txBody>
      </p:sp>
      <p:sp>
        <p:nvSpPr>
          <p:cNvPr id="4" name="Slide Number Placeholder 3">
            <a:extLst>
              <a:ext uri="{FF2B5EF4-FFF2-40B4-BE49-F238E27FC236}">
                <a16:creationId xmlns:a16="http://schemas.microsoft.com/office/drawing/2014/main" id="{22405C3B-AF1F-F946-32C6-8F50489CDEB0}"/>
              </a:ext>
            </a:extLst>
          </p:cNvPr>
          <p:cNvSpPr>
            <a:spLocks noGrp="1"/>
          </p:cNvSpPr>
          <p:nvPr>
            <p:ph type="sldNum" sz="quarter" idx="5"/>
          </p:nvPr>
        </p:nvSpPr>
        <p:spPr/>
        <p:txBody>
          <a:bodyPr/>
          <a:lstStyle/>
          <a:p>
            <a:fld id="{E86AF46F-95C2-4F68-8F66-EE18049CE23B}" type="slidenum">
              <a:rPr lang="en-US" smtClean="0"/>
              <a:pPr/>
              <a:t>10</a:t>
            </a:fld>
            <a:endParaRPr lang="en-US" dirty="0"/>
          </a:p>
        </p:txBody>
      </p:sp>
    </p:spTree>
    <p:extLst>
      <p:ext uri="{BB962C8B-B14F-4D97-AF65-F5344CB8AC3E}">
        <p14:creationId xmlns:p14="http://schemas.microsoft.com/office/powerpoint/2010/main" val="4133951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11</a:t>
            </a:fld>
            <a:endParaRPr lang="en-US" dirty="0"/>
          </a:p>
        </p:txBody>
      </p:sp>
    </p:spTree>
    <p:extLst>
      <p:ext uri="{BB962C8B-B14F-4D97-AF65-F5344CB8AC3E}">
        <p14:creationId xmlns:p14="http://schemas.microsoft.com/office/powerpoint/2010/main" val="3558935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12</a:t>
            </a:fld>
            <a:endParaRPr lang="en-US" dirty="0"/>
          </a:p>
        </p:txBody>
      </p:sp>
    </p:spTree>
    <p:extLst>
      <p:ext uri="{BB962C8B-B14F-4D97-AF65-F5344CB8AC3E}">
        <p14:creationId xmlns:p14="http://schemas.microsoft.com/office/powerpoint/2010/main" val="2899792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13</a:t>
            </a:fld>
            <a:endParaRPr lang="en-US" dirty="0"/>
          </a:p>
        </p:txBody>
      </p:sp>
    </p:spTree>
    <p:extLst>
      <p:ext uri="{BB962C8B-B14F-4D97-AF65-F5344CB8AC3E}">
        <p14:creationId xmlns:p14="http://schemas.microsoft.com/office/powerpoint/2010/main" val="740657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0376D-507A-7B7E-9742-096FF7B338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AF36A5-F6C8-9E85-7553-9776693ADF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312BDD-8C1D-54CF-4FB7-155DEC23B88A}"/>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EE1FD715-536B-4951-C4D5-7CF20D062D3C}"/>
              </a:ext>
            </a:extLst>
          </p:cNvPr>
          <p:cNvSpPr>
            <a:spLocks noGrp="1"/>
          </p:cNvSpPr>
          <p:nvPr>
            <p:ph type="sldNum" sz="quarter" idx="5"/>
          </p:nvPr>
        </p:nvSpPr>
        <p:spPr/>
        <p:txBody>
          <a:bodyPr/>
          <a:lstStyle/>
          <a:p>
            <a:fld id="{E86AF46F-95C2-4F68-8F66-EE18049CE23B}" type="slidenum">
              <a:rPr lang="en-US" smtClean="0"/>
              <a:pPr/>
              <a:t>14</a:t>
            </a:fld>
            <a:endParaRPr lang="en-US" dirty="0"/>
          </a:p>
        </p:txBody>
      </p:sp>
    </p:spTree>
    <p:extLst>
      <p:ext uri="{BB962C8B-B14F-4D97-AF65-F5344CB8AC3E}">
        <p14:creationId xmlns:p14="http://schemas.microsoft.com/office/powerpoint/2010/main" val="1716600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15</a:t>
            </a:fld>
            <a:endParaRPr lang="en-US" dirty="0"/>
          </a:p>
        </p:txBody>
      </p:sp>
    </p:spTree>
    <p:extLst>
      <p:ext uri="{BB962C8B-B14F-4D97-AF65-F5344CB8AC3E}">
        <p14:creationId xmlns:p14="http://schemas.microsoft.com/office/powerpoint/2010/main" val="4170810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16</a:t>
            </a:fld>
            <a:endParaRPr lang="en-US" dirty="0"/>
          </a:p>
        </p:txBody>
      </p:sp>
    </p:spTree>
    <p:extLst>
      <p:ext uri="{BB962C8B-B14F-4D97-AF65-F5344CB8AC3E}">
        <p14:creationId xmlns:p14="http://schemas.microsoft.com/office/powerpoint/2010/main" val="3526555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dirty="0"/>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1B541221-B441-4302-BD8C-D7CF165E161A}"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1663777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18</a:t>
            </a:fld>
            <a:endParaRPr lang="en-US" dirty="0"/>
          </a:p>
        </p:txBody>
      </p:sp>
    </p:spTree>
    <p:extLst>
      <p:ext uri="{BB962C8B-B14F-4D97-AF65-F5344CB8AC3E}">
        <p14:creationId xmlns:p14="http://schemas.microsoft.com/office/powerpoint/2010/main" val="3365783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dirty="0"/>
          </a:p>
        </p:txBody>
      </p:sp>
      <p:sp>
        <p:nvSpPr>
          <p:cNvPr id="46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E3722F83-B64E-4BBF-90EA-DE06E7CBAE43}"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880109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2</a:t>
            </a:fld>
            <a:endParaRPr lang="en-US" dirty="0"/>
          </a:p>
        </p:txBody>
      </p:sp>
    </p:spTree>
    <p:extLst>
      <p:ext uri="{BB962C8B-B14F-4D97-AF65-F5344CB8AC3E}">
        <p14:creationId xmlns:p14="http://schemas.microsoft.com/office/powerpoint/2010/main" val="3470951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20</a:t>
            </a:fld>
            <a:endParaRPr lang="en-US" dirty="0"/>
          </a:p>
        </p:txBody>
      </p:sp>
    </p:spTree>
    <p:extLst>
      <p:ext uri="{BB962C8B-B14F-4D97-AF65-F5344CB8AC3E}">
        <p14:creationId xmlns:p14="http://schemas.microsoft.com/office/powerpoint/2010/main" val="192975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dirty="0"/>
          </a:p>
        </p:txBody>
      </p:sp>
      <p:sp>
        <p:nvSpPr>
          <p:cNvPr id="583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DB8592BD-2677-463F-AE50-4CDD7281C9AC}"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extLst>
      <p:ext uri="{BB962C8B-B14F-4D97-AF65-F5344CB8AC3E}">
        <p14:creationId xmlns:p14="http://schemas.microsoft.com/office/powerpoint/2010/main" val="3594296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dirty="0"/>
          </a:p>
        </p:txBody>
      </p:sp>
      <p:sp>
        <p:nvSpPr>
          <p:cNvPr id="583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DB8592BD-2677-463F-AE50-4CDD7281C9AC}"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36143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dirty="0"/>
          </a:p>
        </p:txBody>
      </p:sp>
      <p:sp>
        <p:nvSpPr>
          <p:cNvPr id="46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E3722F83-B64E-4BBF-90EA-DE06E7CBAE43}"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extLst>
      <p:ext uri="{BB962C8B-B14F-4D97-AF65-F5344CB8AC3E}">
        <p14:creationId xmlns:p14="http://schemas.microsoft.com/office/powerpoint/2010/main" val="2523280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dirty="0"/>
          </a:p>
        </p:txBody>
      </p:sp>
      <p:sp>
        <p:nvSpPr>
          <p:cNvPr id="46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E3722F83-B64E-4BBF-90EA-DE06E7CBAE43}"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extLst>
      <p:ext uri="{BB962C8B-B14F-4D97-AF65-F5344CB8AC3E}">
        <p14:creationId xmlns:p14="http://schemas.microsoft.com/office/powerpoint/2010/main" val="3898975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6AF46F-95C2-4F68-8F66-EE18049CE23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0768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6AF46F-95C2-4F68-8F66-EE18049CE23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9723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6AF46F-95C2-4F68-8F66-EE18049CE23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0138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28600" indent="-228600" eaLnBrk="1" hangingPunct="1">
              <a:spcBef>
                <a:spcPct val="0"/>
              </a:spcBef>
              <a:buAutoNum type="arabicPeriod"/>
            </a:pPr>
            <a:endParaRPr lang="en-US" altLang="en-US" dirty="0"/>
          </a:p>
        </p:txBody>
      </p:sp>
      <p:sp>
        <p:nvSpPr>
          <p:cNvPr id="481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BF1003B2-F53D-48BD-8ACB-9713B4DF0EEC}"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Tree>
    <p:extLst>
      <p:ext uri="{BB962C8B-B14F-4D97-AF65-F5344CB8AC3E}">
        <p14:creationId xmlns:p14="http://schemas.microsoft.com/office/powerpoint/2010/main" val="5451052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dirty="0"/>
          </a:p>
        </p:txBody>
      </p:sp>
      <p:sp>
        <p:nvSpPr>
          <p:cNvPr id="512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DA835431-3250-47AE-AE1D-B9F1D2EA44BE}"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Tree>
    <p:extLst>
      <p:ext uri="{BB962C8B-B14F-4D97-AF65-F5344CB8AC3E}">
        <p14:creationId xmlns:p14="http://schemas.microsoft.com/office/powerpoint/2010/main" val="2638244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910D59D-3144-49AC-847D-3F5EC5276F4C}" type="slidenum">
              <a:rPr lang="en-US" smtClean="0"/>
              <a:pPr/>
              <a:t>3</a:t>
            </a:fld>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7302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dirty="0"/>
          </a:p>
        </p:txBody>
      </p:sp>
      <p:sp>
        <p:nvSpPr>
          <p:cNvPr id="512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DA835431-3250-47AE-AE1D-B9F1D2EA44BE}"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Tree>
    <p:extLst>
      <p:ext uri="{BB962C8B-B14F-4D97-AF65-F5344CB8AC3E}">
        <p14:creationId xmlns:p14="http://schemas.microsoft.com/office/powerpoint/2010/main" val="13045900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31</a:t>
            </a:fld>
            <a:endParaRPr lang="en-US" dirty="0"/>
          </a:p>
        </p:txBody>
      </p:sp>
    </p:spTree>
    <p:extLst>
      <p:ext uri="{BB962C8B-B14F-4D97-AF65-F5344CB8AC3E}">
        <p14:creationId xmlns:p14="http://schemas.microsoft.com/office/powerpoint/2010/main" val="10694401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32</a:t>
            </a:fld>
            <a:endParaRPr lang="en-US" dirty="0"/>
          </a:p>
        </p:txBody>
      </p:sp>
    </p:spTree>
    <p:extLst>
      <p:ext uri="{BB962C8B-B14F-4D97-AF65-F5344CB8AC3E}">
        <p14:creationId xmlns:p14="http://schemas.microsoft.com/office/powerpoint/2010/main" val="27535989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ABF3338-635E-41CF-858A-4850C487471B}" type="slidenum">
              <a:rPr lang="en-US" smtClean="0"/>
              <a:pPr/>
              <a:t>33</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02846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6558DCB4-ADB9-4A51-A770-733B697E5D97}" type="slidenum">
              <a:rPr lang="en-US" smtClean="0"/>
              <a:pPr/>
              <a:t>34</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normAutofit/>
          </a:bodyPr>
          <a:lstStyle/>
          <a:p>
            <a:pPr eaLnBrk="1" hangingPunct="1"/>
            <a:endParaRPr lang="en-US" dirty="0"/>
          </a:p>
        </p:txBody>
      </p:sp>
    </p:spTree>
    <p:extLst>
      <p:ext uri="{BB962C8B-B14F-4D97-AF65-F5344CB8AC3E}">
        <p14:creationId xmlns:p14="http://schemas.microsoft.com/office/powerpoint/2010/main" val="15426207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35</a:t>
            </a:fld>
            <a:endParaRPr lang="en-US" dirty="0"/>
          </a:p>
        </p:txBody>
      </p:sp>
    </p:spTree>
    <p:extLst>
      <p:ext uri="{BB962C8B-B14F-4D97-AF65-F5344CB8AC3E}">
        <p14:creationId xmlns:p14="http://schemas.microsoft.com/office/powerpoint/2010/main" val="29551279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36</a:t>
            </a:fld>
            <a:endParaRPr lang="en-US" dirty="0"/>
          </a:p>
        </p:txBody>
      </p:sp>
    </p:spTree>
    <p:extLst>
      <p:ext uri="{BB962C8B-B14F-4D97-AF65-F5344CB8AC3E}">
        <p14:creationId xmlns:p14="http://schemas.microsoft.com/office/powerpoint/2010/main" val="3377535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37</a:t>
            </a:fld>
            <a:endParaRPr lang="en-US" dirty="0"/>
          </a:p>
        </p:txBody>
      </p:sp>
    </p:spTree>
    <p:extLst>
      <p:ext uri="{BB962C8B-B14F-4D97-AF65-F5344CB8AC3E}">
        <p14:creationId xmlns:p14="http://schemas.microsoft.com/office/powerpoint/2010/main" val="28746771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38</a:t>
            </a:fld>
            <a:endParaRPr lang="en-US" dirty="0"/>
          </a:p>
        </p:txBody>
      </p:sp>
    </p:spTree>
    <p:extLst>
      <p:ext uri="{BB962C8B-B14F-4D97-AF65-F5344CB8AC3E}">
        <p14:creationId xmlns:p14="http://schemas.microsoft.com/office/powerpoint/2010/main" val="10327909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pPr>
              <a:defRPr/>
            </a:pPr>
            <a:fld id="{200626C4-F1A9-45B6-80C7-D29D3E505758}" type="slidenum">
              <a:rPr lang="en-US" smtClean="0"/>
              <a:pPr>
                <a:defRPr/>
              </a:pPr>
              <a:t>39</a:t>
            </a:fld>
            <a:endParaRPr lang="en-US" dirty="0"/>
          </a:p>
        </p:txBody>
      </p:sp>
    </p:spTree>
    <p:extLst>
      <p:ext uri="{BB962C8B-B14F-4D97-AF65-F5344CB8AC3E}">
        <p14:creationId xmlns:p14="http://schemas.microsoft.com/office/powerpoint/2010/main" val="2718238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7910D59D-3144-49AC-847D-3F5EC5276F4C}" type="slidenum">
              <a:rPr lang="en-US" smtClean="0"/>
              <a:pPr/>
              <a:t>4</a:t>
            </a:fld>
            <a:endParaRPr lang="en-US" dirty="0"/>
          </a:p>
        </p:txBody>
      </p:sp>
    </p:spTree>
    <p:extLst>
      <p:ext uri="{BB962C8B-B14F-4D97-AF65-F5344CB8AC3E}">
        <p14:creationId xmlns:p14="http://schemas.microsoft.com/office/powerpoint/2010/main" val="5695395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40</a:t>
            </a:fld>
            <a:endParaRPr lang="en-US" dirty="0"/>
          </a:p>
        </p:txBody>
      </p:sp>
    </p:spTree>
    <p:extLst>
      <p:ext uri="{BB962C8B-B14F-4D97-AF65-F5344CB8AC3E}">
        <p14:creationId xmlns:p14="http://schemas.microsoft.com/office/powerpoint/2010/main" val="21509821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41</a:t>
            </a:fld>
            <a:endParaRPr lang="en-US" dirty="0"/>
          </a:p>
        </p:txBody>
      </p:sp>
    </p:spTree>
    <p:extLst>
      <p:ext uri="{BB962C8B-B14F-4D97-AF65-F5344CB8AC3E}">
        <p14:creationId xmlns:p14="http://schemas.microsoft.com/office/powerpoint/2010/main" val="38580941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42</a:t>
            </a:fld>
            <a:endParaRPr lang="en-US" dirty="0"/>
          </a:p>
        </p:txBody>
      </p:sp>
    </p:spTree>
    <p:extLst>
      <p:ext uri="{BB962C8B-B14F-4D97-AF65-F5344CB8AC3E}">
        <p14:creationId xmlns:p14="http://schemas.microsoft.com/office/powerpoint/2010/main" val="11838818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p:txBody>
      </p:sp>
      <p:sp>
        <p:nvSpPr>
          <p:cNvPr id="624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47B07719-FD95-431D-9506-BFD40C2FB9F1}" type="slidenum">
              <a:rPr lang="en-US" altLang="en-US">
                <a:latin typeface="Calibri" panose="020F0502020204030204" pitchFamily="34" charset="0"/>
              </a:rPr>
              <a:pPr eaLnBrk="1" hangingPunct="1"/>
              <a:t>43</a:t>
            </a:fld>
            <a:endParaRPr lang="en-US" altLang="en-US">
              <a:latin typeface="Calibri" panose="020F0502020204030204" pitchFamily="34" charset="0"/>
            </a:endParaRPr>
          </a:p>
        </p:txBody>
      </p:sp>
    </p:spTree>
    <p:extLst>
      <p:ext uri="{BB962C8B-B14F-4D97-AF65-F5344CB8AC3E}">
        <p14:creationId xmlns:p14="http://schemas.microsoft.com/office/powerpoint/2010/main" val="40725129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146151C9-2478-4127-8785-03987558B046}" type="slidenum">
              <a:rPr lang="en-US" altLang="en-US">
                <a:latin typeface="Calibri" panose="020F0502020204030204" pitchFamily="34" charset="0"/>
              </a:rPr>
              <a:pPr eaLnBrk="1" hangingPunct="1"/>
              <a:t>44</a:t>
            </a:fld>
            <a:endParaRPr lang="en-US" altLang="en-US">
              <a:latin typeface="Calibri" panose="020F0502020204030204" pitchFamily="34" charset="0"/>
            </a:endParaRPr>
          </a:p>
        </p:txBody>
      </p:sp>
      <p:sp>
        <p:nvSpPr>
          <p:cNvPr id="68612" name="Notes Placeholder 1"/>
          <p:cNvSpPr>
            <a:spLocks noGrp="1"/>
          </p:cNvSpPr>
          <p:nvPr>
            <p:ph type="body" idx="1"/>
          </p:nvPr>
        </p:nvSpPr>
        <p:spPr bwMode="auto">
          <a:xfrm>
            <a:off x="685800" y="4572001"/>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9780666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5C3B0-4B52-DD10-94EF-D7EDACA3DD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B62307-F855-0178-A9EF-8D4E78C61B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5117FF-6574-F10F-D7E0-07BC139E97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12D340-FB41-C903-C571-AF00CACB281F}"/>
              </a:ext>
            </a:extLst>
          </p:cNvPr>
          <p:cNvSpPr>
            <a:spLocks noGrp="1"/>
          </p:cNvSpPr>
          <p:nvPr>
            <p:ph type="sldNum" sz="quarter" idx="5"/>
          </p:nvPr>
        </p:nvSpPr>
        <p:spPr/>
        <p:txBody>
          <a:bodyPr/>
          <a:lstStyle/>
          <a:p>
            <a:fld id="{E86AF46F-95C2-4F68-8F66-EE18049CE23B}" type="slidenum">
              <a:rPr lang="en-US" smtClean="0"/>
              <a:pPr/>
              <a:t>45</a:t>
            </a:fld>
            <a:endParaRPr lang="en-US" dirty="0"/>
          </a:p>
        </p:txBody>
      </p:sp>
    </p:spTree>
    <p:extLst>
      <p:ext uri="{BB962C8B-B14F-4D97-AF65-F5344CB8AC3E}">
        <p14:creationId xmlns:p14="http://schemas.microsoft.com/office/powerpoint/2010/main" val="20096738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46</a:t>
            </a:fld>
            <a:endParaRPr lang="en-US" dirty="0"/>
          </a:p>
        </p:txBody>
      </p:sp>
    </p:spTree>
    <p:extLst>
      <p:ext uri="{BB962C8B-B14F-4D97-AF65-F5344CB8AC3E}">
        <p14:creationId xmlns:p14="http://schemas.microsoft.com/office/powerpoint/2010/main" val="1298036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47</a:t>
            </a:fld>
            <a:endParaRPr lang="en-US" dirty="0"/>
          </a:p>
        </p:txBody>
      </p:sp>
    </p:spTree>
    <p:extLst>
      <p:ext uri="{BB962C8B-B14F-4D97-AF65-F5344CB8AC3E}">
        <p14:creationId xmlns:p14="http://schemas.microsoft.com/office/powerpoint/2010/main" val="31759344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48</a:t>
            </a:fld>
            <a:endParaRPr lang="en-US" dirty="0"/>
          </a:p>
        </p:txBody>
      </p:sp>
    </p:spTree>
    <p:extLst>
      <p:ext uri="{BB962C8B-B14F-4D97-AF65-F5344CB8AC3E}">
        <p14:creationId xmlns:p14="http://schemas.microsoft.com/office/powerpoint/2010/main" val="24168607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49</a:t>
            </a:fld>
            <a:endParaRPr lang="en-US" dirty="0"/>
          </a:p>
        </p:txBody>
      </p:sp>
    </p:spTree>
    <p:extLst>
      <p:ext uri="{BB962C8B-B14F-4D97-AF65-F5344CB8AC3E}">
        <p14:creationId xmlns:p14="http://schemas.microsoft.com/office/powerpoint/2010/main" val="826469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dirty="0"/>
          </a:p>
        </p:txBody>
      </p:sp>
      <p:sp>
        <p:nvSpPr>
          <p:cNvPr id="16387"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Franklin Gothic Book" pitchFamily="34" charset="0"/>
                <a:ea typeface="ＭＳ Ｐゴシック" pitchFamily="34" charset="-128"/>
              </a:defRPr>
            </a:lvl1pPr>
            <a:lvl2pPr marL="742950" indent="-285750" eaLnBrk="0" hangingPunct="0">
              <a:defRPr sz="2400">
                <a:solidFill>
                  <a:schemeClr val="tx1"/>
                </a:solidFill>
                <a:latin typeface="Franklin Gothic Book" pitchFamily="34" charset="0"/>
                <a:ea typeface="ＭＳ Ｐゴシック" pitchFamily="34" charset="-128"/>
              </a:defRPr>
            </a:lvl2pPr>
            <a:lvl3pPr marL="1143000" indent="-228600" eaLnBrk="0" hangingPunct="0">
              <a:defRPr sz="2400">
                <a:solidFill>
                  <a:schemeClr val="tx1"/>
                </a:solidFill>
                <a:latin typeface="Franklin Gothic Book" pitchFamily="34" charset="0"/>
                <a:ea typeface="ＭＳ Ｐゴシック" pitchFamily="34" charset="-128"/>
              </a:defRPr>
            </a:lvl3pPr>
            <a:lvl4pPr marL="1600200" indent="-228600" eaLnBrk="0" hangingPunct="0">
              <a:defRPr sz="2400">
                <a:solidFill>
                  <a:schemeClr val="tx1"/>
                </a:solidFill>
                <a:latin typeface="Franklin Gothic Book" pitchFamily="34" charset="0"/>
                <a:ea typeface="ＭＳ Ｐゴシック" pitchFamily="34" charset="-128"/>
              </a:defRPr>
            </a:lvl4pPr>
            <a:lvl5pPr marL="2057400" indent="-228600" eaLnBrk="0" hangingPunct="0">
              <a:defRPr sz="2400">
                <a:solidFill>
                  <a:schemeClr val="tx1"/>
                </a:solidFill>
                <a:latin typeface="Franklin Gothic Book"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Franklin Gothic Book"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Franklin Gothic Book"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Franklin Gothic Book"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Franklin Gothic Book" pitchFamily="34" charset="0"/>
                <a:ea typeface="ＭＳ Ｐゴシック" pitchFamily="34" charset="-128"/>
              </a:defRPr>
            </a:lvl9pPr>
          </a:lstStyle>
          <a:p>
            <a:pPr eaLnBrk="1" hangingPunct="1">
              <a:defRPr/>
            </a:pPr>
            <a:fld id="{D382ACC2-7A4A-4BB8-BB5C-395842C2EEF8}" type="slidenum">
              <a:rPr lang="en-US" sz="1200">
                <a:latin typeface="Calibri" pitchFamily="34" charset="0"/>
              </a:rPr>
              <a:pPr eaLnBrk="1" hangingPunct="1">
                <a:defRPr/>
              </a:pPr>
              <a:t>5</a:t>
            </a:fld>
            <a:endParaRPr lang="en-US" sz="1200">
              <a:latin typeface="Calibri" pitchFamily="34" charset="0"/>
            </a:endParaRPr>
          </a:p>
        </p:txBody>
      </p:sp>
    </p:spTree>
    <p:extLst>
      <p:ext uri="{BB962C8B-B14F-4D97-AF65-F5344CB8AC3E}">
        <p14:creationId xmlns:p14="http://schemas.microsoft.com/office/powerpoint/2010/main" val="5602071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50</a:t>
            </a:fld>
            <a:endParaRPr lang="en-US" dirty="0"/>
          </a:p>
        </p:txBody>
      </p:sp>
    </p:spTree>
    <p:extLst>
      <p:ext uri="{BB962C8B-B14F-4D97-AF65-F5344CB8AC3E}">
        <p14:creationId xmlns:p14="http://schemas.microsoft.com/office/powerpoint/2010/main" val="41403277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51</a:t>
            </a:fld>
            <a:endParaRPr lang="en-US" dirty="0"/>
          </a:p>
        </p:txBody>
      </p:sp>
    </p:spTree>
    <p:extLst>
      <p:ext uri="{BB962C8B-B14F-4D97-AF65-F5344CB8AC3E}">
        <p14:creationId xmlns:p14="http://schemas.microsoft.com/office/powerpoint/2010/main" val="41598569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dirty="0"/>
          </a:p>
        </p:txBody>
      </p:sp>
      <p:sp>
        <p:nvSpPr>
          <p:cNvPr id="4" name="Slide Number Placeholder 3"/>
          <p:cNvSpPr>
            <a:spLocks noGrp="1"/>
          </p:cNvSpPr>
          <p:nvPr>
            <p:ph type="sldNum" sz="quarter" idx="5"/>
          </p:nvPr>
        </p:nvSpPr>
        <p:spPr/>
        <p:txBody>
          <a:bodyPr/>
          <a:lstStyle/>
          <a:p>
            <a:pPr>
              <a:defRPr/>
            </a:pPr>
            <a:fld id="{200626C4-F1A9-45B6-80C7-D29D3E505758}" type="slidenum">
              <a:rPr lang="en-US" smtClean="0"/>
              <a:pPr>
                <a:defRPr/>
              </a:pPr>
              <a:t>52</a:t>
            </a:fld>
            <a:endParaRPr lang="en-US" dirty="0"/>
          </a:p>
        </p:txBody>
      </p:sp>
    </p:spTree>
    <p:extLst>
      <p:ext uri="{BB962C8B-B14F-4D97-AF65-F5344CB8AC3E}">
        <p14:creationId xmlns:p14="http://schemas.microsoft.com/office/powerpoint/2010/main" val="5677610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536188B9-F815-4DD7-8DC8-124AD6D06D73}" type="slidenum">
              <a:rPr lang="en-US" altLang="en-US">
                <a:latin typeface="Calibri" panose="020F0502020204030204" pitchFamily="34" charset="0"/>
              </a:rPr>
              <a:pPr eaLnBrk="1" hangingPunct="1"/>
              <a:t>53</a:t>
            </a:fld>
            <a:endParaRPr lang="en-US" altLang="en-US">
              <a:latin typeface="Calibri" panose="020F0502020204030204" pitchFamily="34" charset="0"/>
            </a:endParaRPr>
          </a:p>
        </p:txBody>
      </p:sp>
      <p:sp>
        <p:nvSpPr>
          <p:cNvPr id="64517" name="Notes Placeholder 1"/>
          <p:cNvSpPr>
            <a:spLocks noGrp="1"/>
          </p:cNvSpPr>
          <p:nvPr>
            <p:ph type="body" idx="1"/>
          </p:nvPr>
        </p:nvSpPr>
        <p:spPr bwMode="auto">
          <a:xfrm>
            <a:off x="533401" y="4038601"/>
            <a:ext cx="6140450" cy="6934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en-US" altLang="en-US" dirty="0"/>
          </a:p>
        </p:txBody>
      </p:sp>
    </p:spTree>
    <p:extLst>
      <p:ext uri="{BB962C8B-B14F-4D97-AF65-F5344CB8AC3E}">
        <p14:creationId xmlns:p14="http://schemas.microsoft.com/office/powerpoint/2010/main" val="27805924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54</a:t>
            </a:fld>
            <a:endParaRPr lang="en-US" dirty="0"/>
          </a:p>
        </p:txBody>
      </p:sp>
    </p:spTree>
    <p:extLst>
      <p:ext uri="{BB962C8B-B14F-4D97-AF65-F5344CB8AC3E}">
        <p14:creationId xmlns:p14="http://schemas.microsoft.com/office/powerpoint/2010/main" val="39445517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55</a:t>
            </a:fld>
            <a:endParaRPr lang="en-US" dirty="0"/>
          </a:p>
        </p:txBody>
      </p:sp>
    </p:spTree>
    <p:extLst>
      <p:ext uri="{BB962C8B-B14F-4D97-AF65-F5344CB8AC3E}">
        <p14:creationId xmlns:p14="http://schemas.microsoft.com/office/powerpoint/2010/main" val="18826699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56</a:t>
            </a:fld>
            <a:endParaRPr lang="en-US" dirty="0"/>
          </a:p>
        </p:txBody>
      </p:sp>
    </p:spTree>
    <p:extLst>
      <p:ext uri="{BB962C8B-B14F-4D97-AF65-F5344CB8AC3E}">
        <p14:creationId xmlns:p14="http://schemas.microsoft.com/office/powerpoint/2010/main" val="38390919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57</a:t>
            </a:fld>
            <a:endParaRPr lang="en-US" dirty="0"/>
          </a:p>
        </p:txBody>
      </p:sp>
    </p:spTree>
    <p:extLst>
      <p:ext uri="{BB962C8B-B14F-4D97-AF65-F5344CB8AC3E}">
        <p14:creationId xmlns:p14="http://schemas.microsoft.com/office/powerpoint/2010/main" val="12866798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58</a:t>
            </a:fld>
            <a:endParaRPr lang="en-US" dirty="0"/>
          </a:p>
        </p:txBody>
      </p:sp>
    </p:spTree>
    <p:extLst>
      <p:ext uri="{BB962C8B-B14F-4D97-AF65-F5344CB8AC3E}">
        <p14:creationId xmlns:p14="http://schemas.microsoft.com/office/powerpoint/2010/main" val="32917870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59</a:t>
            </a:fld>
            <a:endParaRPr lang="en-US" dirty="0"/>
          </a:p>
        </p:txBody>
      </p:sp>
    </p:spTree>
    <p:extLst>
      <p:ext uri="{BB962C8B-B14F-4D97-AF65-F5344CB8AC3E}">
        <p14:creationId xmlns:p14="http://schemas.microsoft.com/office/powerpoint/2010/main" val="3523931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6</a:t>
            </a:fld>
            <a:endParaRPr lang="en-US" dirty="0"/>
          </a:p>
        </p:txBody>
      </p:sp>
    </p:spTree>
    <p:extLst>
      <p:ext uri="{BB962C8B-B14F-4D97-AF65-F5344CB8AC3E}">
        <p14:creationId xmlns:p14="http://schemas.microsoft.com/office/powerpoint/2010/main" val="16487602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ABF3338-635E-41CF-858A-4850C487471B}" type="slidenum">
              <a:rPr lang="en-US" smtClean="0"/>
              <a:pPr/>
              <a:t>60</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8483530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61</a:t>
            </a:fld>
            <a:endParaRPr lang="en-US" dirty="0"/>
          </a:p>
        </p:txBody>
      </p:sp>
    </p:spTree>
    <p:extLst>
      <p:ext uri="{BB962C8B-B14F-4D97-AF65-F5344CB8AC3E}">
        <p14:creationId xmlns:p14="http://schemas.microsoft.com/office/powerpoint/2010/main" val="14336892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62</a:t>
            </a:fld>
            <a:endParaRPr lang="en-US" dirty="0"/>
          </a:p>
        </p:txBody>
      </p:sp>
    </p:spTree>
    <p:extLst>
      <p:ext uri="{BB962C8B-B14F-4D97-AF65-F5344CB8AC3E}">
        <p14:creationId xmlns:p14="http://schemas.microsoft.com/office/powerpoint/2010/main" val="8220811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6558DCB4-ADB9-4A51-A770-733B697E5D97}" type="slidenum">
              <a:rPr lang="en-US" smtClean="0"/>
              <a:pPr/>
              <a:t>63</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514143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64</a:t>
            </a:fld>
            <a:endParaRPr lang="en-US" dirty="0"/>
          </a:p>
        </p:txBody>
      </p:sp>
    </p:spTree>
    <p:extLst>
      <p:ext uri="{BB962C8B-B14F-4D97-AF65-F5344CB8AC3E}">
        <p14:creationId xmlns:p14="http://schemas.microsoft.com/office/powerpoint/2010/main" val="490606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7</a:t>
            </a:fld>
            <a:endParaRPr lang="en-US" dirty="0"/>
          </a:p>
        </p:txBody>
      </p:sp>
    </p:spTree>
    <p:extLst>
      <p:ext uri="{BB962C8B-B14F-4D97-AF65-F5344CB8AC3E}">
        <p14:creationId xmlns:p14="http://schemas.microsoft.com/office/powerpoint/2010/main" val="1439747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8</a:t>
            </a:fld>
            <a:endParaRPr lang="en-US" dirty="0"/>
          </a:p>
        </p:txBody>
      </p:sp>
    </p:spTree>
    <p:extLst>
      <p:ext uri="{BB962C8B-B14F-4D97-AF65-F5344CB8AC3E}">
        <p14:creationId xmlns:p14="http://schemas.microsoft.com/office/powerpoint/2010/main" val="1439747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9</a:t>
            </a:fld>
            <a:endParaRPr lang="en-US" dirty="0"/>
          </a:p>
        </p:txBody>
      </p:sp>
    </p:spTree>
    <p:extLst>
      <p:ext uri="{BB962C8B-B14F-4D97-AF65-F5344CB8AC3E}">
        <p14:creationId xmlns:p14="http://schemas.microsoft.com/office/powerpoint/2010/main" val="163336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838200" y="2106168"/>
            <a:ext cx="7620000" cy="30480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47B4A90-9B2F-40F4-BBF3-6E29953403AD}" type="datetime1">
              <a:rPr lang="en-US" smtClean="0"/>
              <a:t>11/21/2024</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78FEA6AD-5963-42A3-B799-50DDE2FA9A33}" type="slidenum">
              <a:rPr lang="en-US" smtClean="0"/>
              <a:pPr/>
              <a:t>‹#›</a:t>
            </a:fld>
            <a:endParaRPr lang="en-US" dirty="0"/>
          </a:p>
        </p:txBody>
      </p:sp>
      <p:pic>
        <p:nvPicPr>
          <p:cNvPr id="3" name="Picture 2" descr="Background shows teh Department of Education seal, AnLar, and Westat logos.">
            <a:extLst>
              <a:ext uri="{FF2B5EF4-FFF2-40B4-BE49-F238E27FC236}">
                <a16:creationId xmlns:a16="http://schemas.microsoft.com/office/drawing/2014/main" id="{5AF15345-657C-46BF-AB16-A5D4D8E546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4" y="0"/>
            <a:ext cx="9144000" cy="68580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gradFill flip="none" rotWithShape="1">
          <a:gsLst>
            <a:gs pos="16000">
              <a:srgbClr val="D4DCEC"/>
            </a:gs>
            <a:gs pos="53746">
              <a:srgbClr val="637D8E"/>
            </a:gs>
            <a:gs pos="97000">
              <a:srgbClr val="1E6083"/>
            </a:gs>
          </a:gsLst>
          <a:lin ang="2700000" scaled="1"/>
          <a:tileRect/>
        </a:gradFill>
        <a:effectLst/>
      </p:bgPr>
    </p:bg>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A6A1E8B1-2E03-4003-A841-3259E68D3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1" cy="1371600"/>
          </a:xfrm>
          <a:prstGeom prst="rect">
            <a:avLst/>
          </a:prstGeom>
        </p:spPr>
      </p:pic>
      <p:sp>
        <p:nvSpPr>
          <p:cNvPr id="8" name="Text Placeholder 7">
            <a:extLst>
              <a:ext uri="{FF2B5EF4-FFF2-40B4-BE49-F238E27FC236}">
                <a16:creationId xmlns:a16="http://schemas.microsoft.com/office/drawing/2014/main" id="{E1A50A8B-0353-4DA0-8B97-38287F86699E}"/>
              </a:ext>
            </a:extLst>
          </p:cNvPr>
          <p:cNvSpPr>
            <a:spLocks noGrp="1"/>
          </p:cNvSpPr>
          <p:nvPr>
            <p:ph type="body" sz="quarter" idx="10" hasCustomPrompt="1"/>
          </p:nvPr>
        </p:nvSpPr>
        <p:spPr>
          <a:xfrm>
            <a:off x="800100" y="2743200"/>
            <a:ext cx="7543800" cy="1371600"/>
          </a:xfrm>
        </p:spPr>
        <p:txBody>
          <a:bodyPr/>
          <a:lstStyle>
            <a:lvl1pPr marL="0" indent="0" algn="ctr">
              <a:buNone/>
              <a:defRPr sz="4000" b="0">
                <a:solidFill>
                  <a:schemeClr val="bg1"/>
                </a:solidFill>
                <a:latin typeface="Montserrat SemiBold" panose="00000700000000000000" pitchFamily="2" charset="0"/>
              </a:defRPr>
            </a:lvl1pPr>
            <a:lvl2pPr algn="ctr">
              <a:buNone/>
              <a:defRPr b="1">
                <a:solidFill>
                  <a:schemeClr val="bg1"/>
                </a:solidFill>
              </a:defRPr>
            </a:lvl2pPr>
            <a:lvl3pPr algn="ctr">
              <a:buNone/>
              <a:defRPr b="1">
                <a:solidFill>
                  <a:schemeClr val="bg1"/>
                </a:solidFill>
              </a:defRPr>
            </a:lvl3pPr>
            <a:lvl4pPr algn="ctr">
              <a:buNone/>
              <a:defRPr b="1">
                <a:solidFill>
                  <a:schemeClr val="bg1"/>
                </a:solidFill>
              </a:defRPr>
            </a:lvl4pPr>
            <a:lvl5pPr algn="ctr">
              <a:buNone/>
              <a:defRPr b="1">
                <a:solidFill>
                  <a:schemeClr val="bg1"/>
                </a:solidFill>
              </a:defRPr>
            </a:lvl5pPr>
          </a:lstStyle>
          <a:p>
            <a:pPr lvl="0"/>
            <a:r>
              <a:rPr lang="en-US" dirty="0"/>
              <a:t>CLICK TO EDIT MASTER TEXT STYLES</a:t>
            </a:r>
          </a:p>
        </p:txBody>
      </p:sp>
      <p:sp>
        <p:nvSpPr>
          <p:cNvPr id="9" name="Footer Placeholder 4">
            <a:extLst>
              <a:ext uri="{FF2B5EF4-FFF2-40B4-BE49-F238E27FC236}">
                <a16:creationId xmlns:a16="http://schemas.microsoft.com/office/drawing/2014/main" id="{493FEC2E-50A9-45CF-924E-35F8700988F4}"/>
              </a:ext>
            </a:extLst>
          </p:cNvPr>
          <p:cNvSpPr>
            <a:spLocks noGrp="1"/>
          </p:cNvSpPr>
          <p:nvPr>
            <p:ph type="ftr" sz="quarter" idx="11"/>
          </p:nvPr>
        </p:nvSpPr>
        <p:spPr>
          <a:xfrm>
            <a:off x="609600" y="6248206"/>
            <a:ext cx="5421083" cy="365125"/>
          </a:xfrm>
        </p:spPr>
        <p:txBody>
          <a:bodyPr/>
          <a:lstStyle>
            <a:lvl1pPr>
              <a:defRPr b="1">
                <a:solidFill>
                  <a:schemeClr val="bg1"/>
                </a:solidFill>
                <a:latin typeface="Montserrat" panose="00000500000000000000" pitchFamily="2" charset="0"/>
              </a:defRPr>
            </a:lvl1pPr>
          </a:lstStyle>
          <a:p>
            <a:endParaRPr lang="en-US" b="1" dirty="0"/>
          </a:p>
        </p:txBody>
      </p:sp>
      <p:sp>
        <p:nvSpPr>
          <p:cNvPr id="10" name="Date Placeholder 3">
            <a:extLst>
              <a:ext uri="{FF2B5EF4-FFF2-40B4-BE49-F238E27FC236}">
                <a16:creationId xmlns:a16="http://schemas.microsoft.com/office/drawing/2014/main" id="{E254F499-2D64-4101-9CD1-ED108E7725D5}"/>
              </a:ext>
            </a:extLst>
          </p:cNvPr>
          <p:cNvSpPr>
            <a:spLocks noGrp="1"/>
          </p:cNvSpPr>
          <p:nvPr>
            <p:ph type="dt" sz="half" idx="12"/>
          </p:nvPr>
        </p:nvSpPr>
        <p:spPr>
          <a:xfrm>
            <a:off x="6096000" y="6248400"/>
            <a:ext cx="2667000" cy="365125"/>
          </a:xfrm>
        </p:spPr>
        <p:txBody>
          <a:bodyPr/>
          <a:lstStyle>
            <a:lvl1pPr>
              <a:defRPr>
                <a:solidFill>
                  <a:schemeClr val="bg1"/>
                </a:solidFill>
                <a:latin typeface="Montserrat" panose="00000500000000000000" pitchFamily="2" charset="0"/>
              </a:defRPr>
            </a:lvl1pPr>
          </a:lstStyle>
          <a:p>
            <a:fld id="{CC105119-E232-4546-9599-52A70451804B}" type="datetime1">
              <a:rPr lang="en-US" smtClean="0"/>
              <a:pPr/>
              <a:t>11/21/2024</a:t>
            </a:fld>
            <a:endParaRPr lang="en-US" dirty="0"/>
          </a:p>
        </p:txBody>
      </p:sp>
      <p:pic>
        <p:nvPicPr>
          <p:cNvPr id="11" name="Picture 10" descr="AnLar and Westat logos">
            <a:extLst>
              <a:ext uri="{FF2B5EF4-FFF2-40B4-BE49-F238E27FC236}">
                <a16:creationId xmlns:a16="http://schemas.microsoft.com/office/drawing/2014/main" id="{ADCDA49C-FB90-4E5B-95B5-28365ED7D3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6141842"/>
            <a:ext cx="1002234" cy="563757"/>
          </a:xfrm>
          <a:prstGeom prst="rect">
            <a:avLst/>
          </a:prstGeom>
        </p:spPr>
      </p:pic>
    </p:spTree>
    <p:extLst>
      <p:ext uri="{BB962C8B-B14F-4D97-AF65-F5344CB8AC3E}">
        <p14:creationId xmlns:p14="http://schemas.microsoft.com/office/powerpoint/2010/main" val="498278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342F1E-BD50-4A33-B424-DC2DD79D68D1}"/>
              </a:ext>
            </a:extLst>
          </p:cNvPr>
          <p:cNvSpPr/>
          <p:nvPr userDrawn="1"/>
        </p:nvSpPr>
        <p:spPr>
          <a:xfrm>
            <a:off x="0" y="6172200"/>
            <a:ext cx="9144000" cy="685800"/>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52400"/>
            <a:ext cx="8458200" cy="990600"/>
          </a:xfrm>
        </p:spPr>
        <p:txBody>
          <a:bodyPr>
            <a:noAutofit/>
          </a:bodyPr>
          <a:lstStyle>
            <a:lvl1pPr>
              <a:defRPr sz="4000" b="0">
                <a:latin typeface="Montserrat SemiBold" panose="00000700000000000000" pitchFamily="2" charset="0"/>
              </a:defRPr>
            </a:lvl1pPr>
          </a:lstStyle>
          <a:p>
            <a:r>
              <a:rPr kumimoji="0" lang="en-US" dirty="0"/>
              <a:t>Click to edit Master title style</a:t>
            </a:r>
          </a:p>
        </p:txBody>
      </p:sp>
      <p:sp>
        <p:nvSpPr>
          <p:cNvPr id="4" name="Date Placeholder 3"/>
          <p:cNvSpPr>
            <a:spLocks noGrp="1"/>
          </p:cNvSpPr>
          <p:nvPr>
            <p:ph type="dt" sz="half" idx="10"/>
          </p:nvPr>
        </p:nvSpPr>
        <p:spPr/>
        <p:txBody>
          <a:bodyPr/>
          <a:lstStyle/>
          <a:p>
            <a:fld id="{CC105119-E232-4546-9599-52A70451804B}" type="datetime1">
              <a:rPr lang="en-US" smtClean="0"/>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a:xfrm>
            <a:off x="304800" y="1524000"/>
            <a:ext cx="8458200" cy="4495800"/>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a:xfrm>
            <a:off x="8376559" y="6400800"/>
            <a:ext cx="533400" cy="244476"/>
          </a:xfrm>
          <a:prstGeom prst="rect">
            <a:avLst/>
          </a:prstGeom>
        </p:spPr>
        <p:txBody>
          <a:bodyPr/>
          <a:lstStyle>
            <a:lvl1pPr>
              <a:defRPr>
                <a:solidFill>
                  <a:srgbClr val="FFFFFF"/>
                </a:solidFill>
                <a:latin typeface="Montserrat" panose="00000500000000000000" pitchFamily="2" charset="0"/>
              </a:defRPr>
            </a:lvl1pPr>
          </a:lstStyle>
          <a:p>
            <a:fld id="{78FEA6AD-5963-42A3-B799-50DDE2FA9A33}" type="slidenum">
              <a:rPr lang="en-US" smtClean="0"/>
              <a:pPr/>
              <a:t>‹#›</a:t>
            </a:fld>
            <a:endParaRPr lang="en-US" dirty="0"/>
          </a:p>
        </p:txBody>
      </p:sp>
      <p:sp>
        <p:nvSpPr>
          <p:cNvPr id="9" name="Rectangle 8">
            <a:extLst>
              <a:ext uri="{FF2B5EF4-FFF2-40B4-BE49-F238E27FC236}">
                <a16:creationId xmlns:a16="http://schemas.microsoft.com/office/drawing/2014/main" id="{C5B1982E-D8C5-4044-B55B-C156EBF02AC0}"/>
              </a:ext>
            </a:extLst>
          </p:cNvPr>
          <p:cNvSpPr/>
          <p:nvPr userDrawn="1"/>
        </p:nvSpPr>
        <p:spPr>
          <a:xfrm>
            <a:off x="-7815" y="1303337"/>
            <a:ext cx="9144000" cy="27432"/>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nLar and Westat logos">
            <a:extLst>
              <a:ext uri="{FF2B5EF4-FFF2-40B4-BE49-F238E27FC236}">
                <a16:creationId xmlns:a16="http://schemas.microsoft.com/office/drawing/2014/main" id="{09E0E1B2-C8D3-4466-9BA6-14FD0B190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325699"/>
            <a:ext cx="609600" cy="3429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deway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342F1E-BD50-4A33-B424-DC2DD79D68D1}"/>
              </a:ext>
            </a:extLst>
          </p:cNvPr>
          <p:cNvSpPr/>
          <p:nvPr userDrawn="1"/>
        </p:nvSpPr>
        <p:spPr>
          <a:xfrm rot="16200000">
            <a:off x="-2753898" y="2732502"/>
            <a:ext cx="6858000" cy="1392996"/>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C105119-E232-4546-9599-52A70451804B}" type="datetime1">
              <a:rPr lang="en-US" smtClean="0"/>
              <a:t>11/21/2024</a:t>
            </a:fld>
            <a:endParaRPr lang="en-US" dirty="0"/>
          </a:p>
        </p:txBody>
      </p:sp>
      <p:sp>
        <p:nvSpPr>
          <p:cNvPr id="8" name="Content Placeholder 7"/>
          <p:cNvSpPr>
            <a:spLocks noGrp="1"/>
          </p:cNvSpPr>
          <p:nvPr>
            <p:ph sz="quarter" idx="1"/>
          </p:nvPr>
        </p:nvSpPr>
        <p:spPr>
          <a:xfrm>
            <a:off x="1508847" y="457200"/>
            <a:ext cx="7162800" cy="5562600"/>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a:xfrm>
            <a:off x="8376559" y="6400800"/>
            <a:ext cx="533400" cy="244476"/>
          </a:xfrm>
          <a:prstGeom prst="rect">
            <a:avLst/>
          </a:prstGeom>
        </p:spPr>
        <p:txBody>
          <a:bodyPr/>
          <a:lstStyle>
            <a:lvl1pPr>
              <a:defRPr>
                <a:solidFill>
                  <a:schemeClr val="tx2"/>
                </a:solidFill>
                <a:latin typeface="Montserrat" panose="00000500000000000000" pitchFamily="2" charset="0"/>
              </a:defRPr>
            </a:lvl1pPr>
          </a:lstStyle>
          <a:p>
            <a:fld id="{78FEA6AD-5963-42A3-B799-50DDE2FA9A33}" type="slidenum">
              <a:rPr lang="en-US" smtClean="0"/>
              <a:pPr/>
              <a:t>‹#›</a:t>
            </a:fld>
            <a:endParaRPr lang="en-US" dirty="0"/>
          </a:p>
        </p:txBody>
      </p:sp>
      <p:pic>
        <p:nvPicPr>
          <p:cNvPr id="20" name="Picture 19" descr="AnLar and Westat logos">
            <a:extLst>
              <a:ext uri="{FF2B5EF4-FFF2-40B4-BE49-F238E27FC236}">
                <a16:creationId xmlns:a16="http://schemas.microsoft.com/office/drawing/2014/main" id="{09E0E1B2-C8D3-4466-9BA6-14FD0B190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325699"/>
            <a:ext cx="609600" cy="342900"/>
          </a:xfrm>
          <a:prstGeom prst="rect">
            <a:avLst/>
          </a:prstGeom>
        </p:spPr>
      </p:pic>
      <p:sp>
        <p:nvSpPr>
          <p:cNvPr id="10" name="Title 9">
            <a:extLst>
              <a:ext uri="{FF2B5EF4-FFF2-40B4-BE49-F238E27FC236}">
                <a16:creationId xmlns:a16="http://schemas.microsoft.com/office/drawing/2014/main" id="{779D3A50-4BD5-B116-4539-14C7763F4D19}"/>
              </a:ext>
            </a:extLst>
          </p:cNvPr>
          <p:cNvSpPr>
            <a:spLocks noGrp="1"/>
          </p:cNvSpPr>
          <p:nvPr>
            <p:ph type="title"/>
          </p:nvPr>
        </p:nvSpPr>
        <p:spPr>
          <a:xfrm rot="16200000">
            <a:off x="-2298347" y="2667549"/>
            <a:ext cx="5946897" cy="990600"/>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21918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ED8CC49-79B8-492E-806A-669EC5B077EA}"/>
              </a:ext>
            </a:extLst>
          </p:cNvPr>
          <p:cNvSpPr/>
          <p:nvPr userDrawn="1"/>
        </p:nvSpPr>
        <p:spPr>
          <a:xfrm>
            <a:off x="0" y="6172200"/>
            <a:ext cx="9144000" cy="685800"/>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228600"/>
            <a:ext cx="8610600" cy="990600"/>
          </a:xfrm>
        </p:spPr>
        <p:txBody>
          <a:bodyPr/>
          <a:lstStyle>
            <a:lvl1pPr>
              <a:defRPr sz="4000">
                <a:latin typeface="Montserrat SemiBold" panose="00000700000000000000" pitchFamily="2" charset="0"/>
              </a:defRPr>
            </a:lvl1pPr>
          </a:lstStyle>
          <a:p>
            <a:r>
              <a:rPr kumimoji="0" lang="en-US" dirty="0"/>
              <a:t>Click to edit Master title style</a:t>
            </a:r>
          </a:p>
        </p:txBody>
      </p:sp>
      <p:sp>
        <p:nvSpPr>
          <p:cNvPr id="9" name="Content Placeholder 8"/>
          <p:cNvSpPr>
            <a:spLocks noGrp="1"/>
          </p:cNvSpPr>
          <p:nvPr>
            <p:ph sz="quarter" idx="1"/>
          </p:nvPr>
        </p:nvSpPr>
        <p:spPr>
          <a:xfrm>
            <a:off x="609600" y="1589567"/>
            <a:ext cx="3886200" cy="4572000"/>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4844901" y="1589567"/>
            <a:ext cx="3886200" cy="4572000"/>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Date Placeholder 7"/>
          <p:cNvSpPr>
            <a:spLocks noGrp="1"/>
          </p:cNvSpPr>
          <p:nvPr>
            <p:ph type="dt" sz="half" idx="15"/>
          </p:nvPr>
        </p:nvSpPr>
        <p:spPr/>
        <p:txBody>
          <a:bodyPr rtlCol="0"/>
          <a:lstStyle/>
          <a:p>
            <a:fld id="{1470B57B-6E08-4764-9AAF-340514370180}" type="datetime1">
              <a:rPr lang="en-US" smtClean="0"/>
              <a:t>11/21/2024</a:t>
            </a:fld>
            <a:endParaRPr lang="en-US" dirty="0"/>
          </a:p>
        </p:txBody>
      </p:sp>
      <p:sp>
        <p:nvSpPr>
          <p:cNvPr id="12" name="Footer Placeholder 11"/>
          <p:cNvSpPr>
            <a:spLocks noGrp="1"/>
          </p:cNvSpPr>
          <p:nvPr>
            <p:ph type="ftr" sz="quarter" idx="17"/>
          </p:nvPr>
        </p:nvSpPr>
        <p:spPr/>
        <p:txBody>
          <a:bodyPr rtlCol="0"/>
          <a:lstStyle/>
          <a:p>
            <a:endParaRPr lang="en-US" dirty="0"/>
          </a:p>
        </p:txBody>
      </p:sp>
      <p:sp>
        <p:nvSpPr>
          <p:cNvPr id="14" name="Slide Number Placeholder 5">
            <a:extLst>
              <a:ext uri="{FF2B5EF4-FFF2-40B4-BE49-F238E27FC236}">
                <a16:creationId xmlns:a16="http://schemas.microsoft.com/office/drawing/2014/main" id="{77E6CF1F-EA97-4878-B491-350F856C668A}"/>
              </a:ext>
            </a:extLst>
          </p:cNvPr>
          <p:cNvSpPr txBox="1">
            <a:spLocks/>
          </p:cNvSpPr>
          <p:nvPr userDrawn="1"/>
        </p:nvSpPr>
        <p:spPr>
          <a:xfrm>
            <a:off x="8376559" y="6400800"/>
            <a:ext cx="533400" cy="244476"/>
          </a:xfrm>
          <a:prstGeom prst="rect">
            <a:avLst/>
          </a:prstGeom>
        </p:spPr>
        <p:txBody>
          <a:bodyPr/>
          <a:lstStyle>
            <a:defPPr>
              <a:defRPr lang="en-US"/>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FEA6AD-5963-42A3-B799-50DDE2FA9A33}" type="slidenum">
              <a:rPr lang="en-US" smtClean="0">
                <a:latin typeface="Montserrat" panose="00000500000000000000" pitchFamily="2" charset="0"/>
              </a:rPr>
              <a:pPr/>
              <a:t>‹#›</a:t>
            </a:fld>
            <a:endParaRPr lang="en-US" dirty="0">
              <a:latin typeface="Montserrat" panose="00000500000000000000" pitchFamily="2" charset="0"/>
            </a:endParaRPr>
          </a:p>
        </p:txBody>
      </p:sp>
      <p:pic>
        <p:nvPicPr>
          <p:cNvPr id="15" name="Picture 14" descr="AnLar and Westat logos">
            <a:extLst>
              <a:ext uri="{FF2B5EF4-FFF2-40B4-BE49-F238E27FC236}">
                <a16:creationId xmlns:a16="http://schemas.microsoft.com/office/drawing/2014/main" id="{A63E9FE3-7C85-407F-997F-8213B8C4FE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325699"/>
            <a:ext cx="609600" cy="342900"/>
          </a:xfrm>
          <a:prstGeom prst="rect">
            <a:avLst/>
          </a:prstGeom>
        </p:spPr>
      </p:pic>
      <p:sp>
        <p:nvSpPr>
          <p:cNvPr id="3" name="Rectangle 2">
            <a:extLst>
              <a:ext uri="{FF2B5EF4-FFF2-40B4-BE49-F238E27FC236}">
                <a16:creationId xmlns:a16="http://schemas.microsoft.com/office/drawing/2014/main" id="{26E0C7CE-BEB1-F841-2385-BC9CB77E900F}"/>
              </a:ext>
            </a:extLst>
          </p:cNvPr>
          <p:cNvSpPr/>
          <p:nvPr userDrawn="1"/>
        </p:nvSpPr>
        <p:spPr>
          <a:xfrm>
            <a:off x="-7815" y="1219200"/>
            <a:ext cx="9144000" cy="27432"/>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90600"/>
          </a:xfrm>
        </p:spPr>
        <p:txBody>
          <a:bodyPr/>
          <a:lstStyle>
            <a:lvl1pPr>
              <a:defRPr sz="4000">
                <a:latin typeface="Montserrat SemiBold" panose="00000700000000000000" pitchFamily="2" charset="0"/>
              </a:defRPr>
            </a:lvl1pPr>
          </a:lstStyle>
          <a:p>
            <a:r>
              <a:rPr kumimoji="0" lang="en-US" dirty="0"/>
              <a:t>Click to edit Master title style</a:t>
            </a:r>
          </a:p>
        </p:txBody>
      </p:sp>
      <p:sp>
        <p:nvSpPr>
          <p:cNvPr id="3" name="Date Placeholder 2"/>
          <p:cNvSpPr>
            <a:spLocks noGrp="1"/>
          </p:cNvSpPr>
          <p:nvPr>
            <p:ph type="dt" sz="half" idx="10"/>
          </p:nvPr>
        </p:nvSpPr>
        <p:spPr/>
        <p:txBody>
          <a:bodyPr/>
          <a:lstStyle/>
          <a:p>
            <a:fld id="{2ED94E3A-4F44-459A-A8C6-0F89DB66A349}" type="datetime1">
              <a:rPr lang="en-US" smtClean="0"/>
              <a:t>11/21/2024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78FEA6AD-5963-42A3-B799-50DDE2FA9A3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A15FA-BE17-43B8-9BEB-647B1674F305}" type="datetime1">
              <a:rPr lang="en-US" smtClean="0"/>
              <a:t>11/21/2024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78FEA6AD-5963-42A3-B799-50DDE2FA9A3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228600" y="228600"/>
            <a:ext cx="8610600" cy="990600"/>
          </a:xfrm>
          <a:prstGeom prst="rect">
            <a:avLst/>
          </a:prstGeom>
        </p:spPr>
        <p:txBody>
          <a:bodyPr vert="horz" anchor="ctr">
            <a:noAutofit/>
          </a:bodyPr>
          <a:lstStyle/>
          <a:p>
            <a:r>
              <a:rPr kumimoji="0" lang="en-US" dirty="0"/>
              <a:t>Click to edit Master title style</a:t>
            </a:r>
          </a:p>
        </p:txBody>
      </p:sp>
      <p:sp>
        <p:nvSpPr>
          <p:cNvPr id="13" name="Text Placeholder 12"/>
          <p:cNvSpPr>
            <a:spLocks noGrp="1"/>
          </p:cNvSpPr>
          <p:nvPr>
            <p:ph type="body" idx="1"/>
          </p:nvPr>
        </p:nvSpPr>
        <p:spPr>
          <a:xfrm>
            <a:off x="457200" y="1470466"/>
            <a:ext cx="81534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250D039-AEAE-489C-8573-0583CF0EAFB8}" type="datetime1">
              <a:rPr lang="en-US" smtClean="0"/>
              <a:t>11/21/2024</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704" r:id="rId2"/>
    <p:sldLayoutId id="2147483698" r:id="rId3"/>
    <p:sldLayoutId id="2147483705" r:id="rId4"/>
    <p:sldLayoutId id="2147483700" r:id="rId5"/>
    <p:sldLayoutId id="2147483702" r:id="rId6"/>
    <p:sldLayoutId id="2147483703" r:id="rId7"/>
  </p:sldLayoutIdLst>
  <p:hf hdr="0" ftr="0" dt="0"/>
  <p:txStyles>
    <p:titleStyle>
      <a:lvl1pPr algn="l" rtl="0" eaLnBrk="1" latinLnBrk="0" hangingPunct="1">
        <a:spcBef>
          <a:spcPct val="0"/>
        </a:spcBef>
        <a:buNone/>
        <a:defRPr kumimoji="0" sz="4000" kern="1200">
          <a:solidFill>
            <a:schemeClr val="tx2"/>
          </a:solidFill>
          <a:latin typeface="Montserrat SemiBold" panose="00000700000000000000" pitchFamily="2" charset="0"/>
          <a:ea typeface="+mj-ea"/>
          <a:cs typeface="+mj-cs"/>
        </a:defRPr>
      </a:lvl1pPr>
    </p:titleStyle>
    <p:bodyStyle>
      <a:lvl1pPr marL="320040" indent="-320040" algn="l" rtl="0" eaLnBrk="1" latinLnBrk="0" hangingPunct="1">
        <a:spcBef>
          <a:spcPts val="700"/>
        </a:spcBef>
        <a:buClr>
          <a:srgbClr val="243352"/>
        </a:buClr>
        <a:buSzPct val="100000"/>
        <a:buFont typeface="Arial" panose="020B0604020202020204" pitchFamily="34" charset="0"/>
        <a:buChar char="•"/>
        <a:defRPr kumimoji="0" sz="2900" kern="1200">
          <a:solidFill>
            <a:schemeClr val="tx1"/>
          </a:solidFill>
          <a:latin typeface="Montserrat" panose="00000500000000000000" pitchFamily="2" charset="0"/>
          <a:ea typeface="+mn-ea"/>
          <a:cs typeface="+mn-cs"/>
        </a:defRPr>
      </a:lvl1pPr>
      <a:lvl2pPr marL="640080" indent="-274320" algn="l" rtl="0" eaLnBrk="1" latinLnBrk="0" hangingPunct="1">
        <a:spcBef>
          <a:spcPts val="550"/>
        </a:spcBef>
        <a:buClr>
          <a:srgbClr val="1A88AD"/>
        </a:buClr>
        <a:buSzPct val="80000"/>
        <a:buFont typeface="Arial" panose="020B0604020202020204" pitchFamily="34" charset="0"/>
        <a:buChar char="•"/>
        <a:defRPr kumimoji="0" sz="2600" kern="1200">
          <a:solidFill>
            <a:schemeClr val="tx1"/>
          </a:solidFill>
          <a:latin typeface="Montserrat" panose="00000500000000000000" pitchFamily="2" charset="0"/>
          <a:ea typeface="+mn-ea"/>
          <a:cs typeface="+mn-cs"/>
        </a:defRPr>
      </a:lvl2pPr>
      <a:lvl3pPr marL="914400" indent="-228600" algn="l" rtl="0" eaLnBrk="1" latinLnBrk="0" hangingPunct="1">
        <a:spcBef>
          <a:spcPts val="500"/>
        </a:spcBef>
        <a:buClr>
          <a:srgbClr val="4ABCE4"/>
        </a:buClr>
        <a:buSzPct val="75000"/>
        <a:buFont typeface="Wingdings" panose="05000000000000000000" pitchFamily="2" charset="2"/>
        <a:buChar char="§"/>
        <a:defRPr kumimoji="0" sz="2300" kern="1200">
          <a:solidFill>
            <a:schemeClr val="tx1"/>
          </a:solidFill>
          <a:latin typeface="Montserrat" panose="00000500000000000000" pitchFamily="2" charset="0"/>
          <a:ea typeface="+mn-ea"/>
          <a:cs typeface="+mn-cs"/>
        </a:defRPr>
      </a:lvl3pPr>
      <a:lvl4pPr marL="1371600" indent="-228600" algn="l" rtl="0" eaLnBrk="1" latinLnBrk="0" hangingPunct="1">
        <a:spcBef>
          <a:spcPts val="400"/>
        </a:spcBef>
        <a:buClr>
          <a:srgbClr val="87D2ED"/>
        </a:buClr>
        <a:buSzPct val="75000"/>
        <a:buFont typeface="Wingdings" panose="05000000000000000000" pitchFamily="2" charset="2"/>
        <a:buChar char="§"/>
        <a:defRPr kumimoji="0" sz="2000" kern="1200">
          <a:solidFill>
            <a:schemeClr val="tx1"/>
          </a:solidFill>
          <a:latin typeface="Montserrat" panose="00000500000000000000" pitchFamily="2" charset="0"/>
          <a:ea typeface="+mn-ea"/>
          <a:cs typeface="+mn-cs"/>
        </a:defRPr>
      </a:lvl4pPr>
      <a:lvl5pPr marL="1828800" indent="-228600" algn="l" rtl="0" eaLnBrk="1" latinLnBrk="0" hangingPunct="1">
        <a:spcBef>
          <a:spcPts val="400"/>
        </a:spcBef>
        <a:buClr>
          <a:srgbClr val="243352"/>
        </a:buClr>
        <a:buSzPct val="50000"/>
        <a:buFont typeface="Arial" panose="020B0604020202020204" pitchFamily="34" charset="0"/>
        <a:buChar char="•"/>
        <a:defRPr kumimoji="0" sz="2000" kern="1200">
          <a:solidFill>
            <a:schemeClr val="tx1"/>
          </a:solidFill>
          <a:latin typeface="Montserrat" panose="00000500000000000000" pitchFamily="2"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federalregister.gov/select-citation/2020/03/30/34-CFR-304.30"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1.sv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g6.ed.gov/"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38.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42.sv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8.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hyperlink" Target="mailto:paybackobligations@ed.gov"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1.xml"/><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hyperlink" Target="https://pdp.ed.gov/OSEP/Home/dcsfaq" TargetMode="External"/><Relationship Id="rId4" Type="http://schemas.openxmlformats.org/officeDocument/2006/relationships/hyperlink" Target="https://pdp.ed.gov/OSEP/Home/Training"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hyperlink" Target="mailto:serviceobligation@ed.gov" TargetMode="External"/><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mailto:serviceobligation@ed.gov" TargetMode="External"/><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429000"/>
            <a:ext cx="8610600" cy="1219200"/>
          </a:xfrm>
        </p:spPr>
        <p:txBody>
          <a:bodyPr>
            <a:noAutofit/>
          </a:bodyPr>
          <a:lstStyle/>
          <a:p>
            <a:r>
              <a:rPr lang="en-US" sz="3600" dirty="0">
                <a:solidFill>
                  <a:schemeClr val="bg1"/>
                </a:solidFill>
              </a:rPr>
              <a:t>Personnel Development Program Data Collection System (PDPDCS)</a:t>
            </a:r>
            <a:br>
              <a:rPr lang="en-US" sz="3600" dirty="0">
                <a:solidFill>
                  <a:schemeClr val="bg1"/>
                </a:solidFill>
              </a:rPr>
            </a:br>
            <a:br>
              <a:rPr lang="en-US" sz="3600" dirty="0">
                <a:solidFill>
                  <a:schemeClr val="bg1"/>
                </a:solidFill>
              </a:rPr>
            </a:br>
            <a:br>
              <a:rPr lang="en-US" sz="2000" dirty="0">
                <a:solidFill>
                  <a:schemeClr val="bg1"/>
                </a:solidFill>
              </a:rPr>
            </a:br>
            <a:br>
              <a:rPr lang="en-US" sz="1800" dirty="0">
                <a:solidFill>
                  <a:schemeClr val="bg1"/>
                </a:solidFill>
              </a:rPr>
            </a:br>
            <a:r>
              <a:rPr lang="en-US" sz="1800" dirty="0">
                <a:solidFill>
                  <a:schemeClr val="bg1"/>
                </a:solidFill>
              </a:rPr>
              <a:t>Tracie Dickson, OSEP	</a:t>
            </a:r>
            <a:br>
              <a:rPr lang="en-US" sz="1800" dirty="0">
                <a:solidFill>
                  <a:schemeClr val="bg1"/>
                </a:solidFill>
              </a:rPr>
            </a:br>
            <a:r>
              <a:rPr lang="en-US" sz="1800" dirty="0">
                <a:solidFill>
                  <a:schemeClr val="bg1"/>
                </a:solidFill>
              </a:rPr>
              <a:t>Celia Rosenquist, OSEP	</a:t>
            </a:r>
            <a:br>
              <a:rPr lang="en-US" sz="1800" dirty="0">
                <a:solidFill>
                  <a:schemeClr val="bg1"/>
                </a:solidFill>
              </a:rPr>
            </a:br>
            <a:r>
              <a:rPr lang="en-US" sz="1800" dirty="0">
                <a:solidFill>
                  <a:schemeClr val="bg1"/>
                </a:solidFill>
              </a:rPr>
              <a:t>Michelle Bloom (AnLar), Program Coordinator</a:t>
            </a:r>
            <a:br>
              <a:rPr lang="en-US" sz="1800" dirty="0">
                <a:solidFill>
                  <a:schemeClr val="bg1"/>
                </a:solidFill>
              </a:rPr>
            </a:br>
            <a:r>
              <a:rPr lang="en-US" sz="1800" dirty="0">
                <a:solidFill>
                  <a:schemeClr val="bg1"/>
                </a:solidFill>
              </a:rPr>
              <a:t>Emily Hare (Westat), Program Coordinator Support</a:t>
            </a:r>
            <a:br>
              <a:rPr lang="en-US" sz="1800" dirty="0">
                <a:solidFill>
                  <a:schemeClr val="bg1"/>
                </a:solidFill>
              </a:rPr>
            </a:br>
            <a:br>
              <a:rPr lang="en-US" sz="1800" dirty="0">
                <a:solidFill>
                  <a:schemeClr val="bg1"/>
                </a:solidFill>
              </a:rPr>
            </a:br>
            <a:endParaRPr lang="en-US" sz="1800" dirty="0">
              <a:solidFill>
                <a:schemeClr val="bg1"/>
              </a:solidFill>
            </a:endParaRPr>
          </a:p>
        </p:txBody>
      </p:sp>
      <p:sp>
        <p:nvSpPr>
          <p:cNvPr id="3" name="Subtitle 2"/>
          <p:cNvSpPr>
            <a:spLocks noGrp="1"/>
          </p:cNvSpPr>
          <p:nvPr>
            <p:ph type="body" sz="quarter" idx="10"/>
          </p:nvPr>
        </p:nvSpPr>
        <p:spPr>
          <a:xfrm>
            <a:off x="2895600" y="6019800"/>
            <a:ext cx="7543800" cy="2971800"/>
          </a:xfrm>
        </p:spPr>
        <p:txBody>
          <a:bodyPr>
            <a:normAutofit/>
          </a:bodyPr>
          <a:lstStyle/>
          <a:p>
            <a:pPr marL="0" indent="0">
              <a:buNone/>
            </a:pPr>
            <a:r>
              <a:rPr lang="en-US" sz="2800" dirty="0"/>
              <a:t>November 21, 2024</a:t>
            </a:r>
          </a:p>
        </p:txBody>
      </p:sp>
    </p:spTree>
    <p:extLst>
      <p:ext uri="{BB962C8B-B14F-4D97-AF65-F5344CB8AC3E}">
        <p14:creationId xmlns:p14="http://schemas.microsoft.com/office/powerpoint/2010/main" val="258059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3E543-A0C3-934A-43F3-9BA1411788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13519B-2E44-924F-5EF3-B4389D59BA97}"/>
              </a:ext>
            </a:extLst>
          </p:cNvPr>
          <p:cNvSpPr>
            <a:spLocks noGrp="1"/>
          </p:cNvSpPr>
          <p:nvPr>
            <p:ph type="title"/>
          </p:nvPr>
        </p:nvSpPr>
        <p:spPr>
          <a:xfrm>
            <a:off x="152400" y="190500"/>
            <a:ext cx="8839200" cy="990600"/>
          </a:xfrm>
        </p:spPr>
        <p:txBody>
          <a:bodyPr>
            <a:noAutofit/>
          </a:bodyPr>
          <a:lstStyle/>
          <a:p>
            <a:r>
              <a:rPr lang="en-US" b="1" dirty="0"/>
              <a:t>325R </a:t>
            </a:r>
            <a:r>
              <a:rPr lang="en-US" dirty="0"/>
              <a:t>FY 2024 Priority</a:t>
            </a:r>
          </a:p>
        </p:txBody>
      </p:sp>
      <p:sp>
        <p:nvSpPr>
          <p:cNvPr id="3" name="Content Placeholder 2">
            <a:extLst>
              <a:ext uri="{FF2B5EF4-FFF2-40B4-BE49-F238E27FC236}">
                <a16:creationId xmlns:a16="http://schemas.microsoft.com/office/drawing/2014/main" id="{08810DCD-05E2-A2C8-DB0C-8050FDC41469}"/>
              </a:ext>
            </a:extLst>
          </p:cNvPr>
          <p:cNvSpPr>
            <a:spLocks noGrp="1"/>
          </p:cNvSpPr>
          <p:nvPr>
            <p:ph sz="quarter" idx="1"/>
          </p:nvPr>
        </p:nvSpPr>
        <p:spPr>
          <a:xfrm>
            <a:off x="152400" y="1371600"/>
            <a:ext cx="8757559" cy="4648200"/>
          </a:xfrm>
        </p:spPr>
        <p:txBody>
          <a:bodyPr>
            <a:noAutofit/>
          </a:bodyPr>
          <a:lstStyle/>
          <a:p>
            <a:pPr marL="0" indent="0">
              <a:buNone/>
            </a:pPr>
            <a:r>
              <a:rPr lang="en-US" sz="3200" b="1" dirty="0"/>
              <a:t>Preparation of Related Services Personnel Serving Children with Disabilities who have High-Intensity Needs</a:t>
            </a:r>
          </a:p>
          <a:p>
            <a:r>
              <a:rPr lang="en-US" sz="2800" dirty="0"/>
              <a:t>Bachelor's degree, certification,</a:t>
            </a:r>
            <a:r>
              <a:rPr lang="en-US" sz="2800" baseline="30000" dirty="0"/>
              <a:t> </a:t>
            </a:r>
            <a:r>
              <a:rPr lang="en-US" sz="2800" dirty="0"/>
              <a:t>master's degree, educational specialist degree, or clinical doctoral degree program</a:t>
            </a:r>
          </a:p>
          <a:p>
            <a:r>
              <a:rPr lang="en-US" sz="2800" dirty="0"/>
              <a:t>Includes scholars preparing for dual certification or from two or more related services degree programs</a:t>
            </a:r>
          </a:p>
          <a:p>
            <a:endParaRPr lang="en-US" sz="2800" dirty="0"/>
          </a:p>
        </p:txBody>
      </p:sp>
      <p:sp>
        <p:nvSpPr>
          <p:cNvPr id="4" name="Slide Number Placeholder 3">
            <a:extLst>
              <a:ext uri="{FF2B5EF4-FFF2-40B4-BE49-F238E27FC236}">
                <a16:creationId xmlns:a16="http://schemas.microsoft.com/office/drawing/2014/main" id="{E5212A39-D333-8700-E81B-954062DA75B2}"/>
              </a:ext>
            </a:extLst>
          </p:cNvPr>
          <p:cNvSpPr>
            <a:spLocks noGrp="1"/>
          </p:cNvSpPr>
          <p:nvPr>
            <p:ph type="sldNum" sz="quarter" idx="12"/>
          </p:nvPr>
        </p:nvSpPr>
        <p:spPr>
          <a:xfrm>
            <a:off x="8376559" y="6400800"/>
            <a:ext cx="533400" cy="244476"/>
          </a:xfrm>
        </p:spPr>
        <p:txBody>
          <a:bodyPr/>
          <a:lstStyle/>
          <a:p>
            <a:fld id="{78FEA6AD-5963-42A3-B799-50DDE2FA9A33}" type="slidenum">
              <a:rPr lang="en-US" smtClean="0"/>
              <a:pPr/>
              <a:t>10</a:t>
            </a:fld>
            <a:endParaRPr lang="en-US" dirty="0"/>
          </a:p>
        </p:txBody>
      </p:sp>
    </p:spTree>
    <p:extLst>
      <p:ext uri="{BB962C8B-B14F-4D97-AF65-F5344CB8AC3E}">
        <p14:creationId xmlns:p14="http://schemas.microsoft.com/office/powerpoint/2010/main" val="4189233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3D275-FD50-CC04-09F1-122073FE46C4}"/>
              </a:ext>
            </a:extLst>
          </p:cNvPr>
          <p:cNvSpPr>
            <a:spLocks noGrp="1"/>
          </p:cNvSpPr>
          <p:nvPr>
            <p:ph type="title"/>
          </p:nvPr>
        </p:nvSpPr>
        <p:spPr/>
        <p:txBody>
          <a:bodyPr/>
          <a:lstStyle/>
          <a:p>
            <a:r>
              <a:rPr lang="en-US" dirty="0"/>
              <a:t>325M and 325R Programs</a:t>
            </a:r>
          </a:p>
        </p:txBody>
      </p:sp>
      <p:sp>
        <p:nvSpPr>
          <p:cNvPr id="3" name="Content Placeholder 2">
            <a:extLst>
              <a:ext uri="{FF2B5EF4-FFF2-40B4-BE49-F238E27FC236}">
                <a16:creationId xmlns:a16="http://schemas.microsoft.com/office/drawing/2014/main" id="{948B458E-436B-116A-1F6B-BD379D11A8BE}"/>
              </a:ext>
            </a:extLst>
          </p:cNvPr>
          <p:cNvSpPr>
            <a:spLocks noGrp="1"/>
          </p:cNvSpPr>
          <p:nvPr>
            <p:ph sz="quarter" idx="1"/>
          </p:nvPr>
        </p:nvSpPr>
        <p:spPr/>
        <p:txBody>
          <a:bodyPr/>
          <a:lstStyle/>
          <a:p>
            <a:r>
              <a:rPr lang="en-US" sz="3200" dirty="0"/>
              <a:t>Prepares scholars for professional practice in school settings, distance learning, and natural environments</a:t>
            </a:r>
          </a:p>
          <a:p>
            <a:r>
              <a:rPr lang="en-US" sz="3200" dirty="0"/>
              <a:t>May include other </a:t>
            </a:r>
            <a:br>
              <a:rPr lang="en-US" sz="3200" dirty="0"/>
            </a:br>
            <a:r>
              <a:rPr lang="en-US" sz="3200" dirty="0"/>
              <a:t>non-OSEP-funded </a:t>
            </a:r>
            <a:br>
              <a:rPr lang="en-US" sz="3200" dirty="0"/>
            </a:br>
            <a:r>
              <a:rPr lang="en-US" sz="3200" dirty="0"/>
              <a:t>students in project</a:t>
            </a:r>
            <a:br>
              <a:rPr lang="en-US" sz="3200" dirty="0"/>
            </a:br>
            <a:endParaRPr lang="en-US" sz="3200" dirty="0"/>
          </a:p>
          <a:p>
            <a:endParaRPr lang="en-US" sz="3200" dirty="0"/>
          </a:p>
          <a:p>
            <a:endParaRPr lang="en-US" dirty="0"/>
          </a:p>
        </p:txBody>
      </p:sp>
      <p:sp>
        <p:nvSpPr>
          <p:cNvPr id="4" name="Slide Number Placeholder 3">
            <a:extLst>
              <a:ext uri="{FF2B5EF4-FFF2-40B4-BE49-F238E27FC236}">
                <a16:creationId xmlns:a16="http://schemas.microsoft.com/office/drawing/2014/main" id="{D418FE49-3E0D-4758-E26C-42DAEFBC2E49}"/>
              </a:ext>
            </a:extLst>
          </p:cNvPr>
          <p:cNvSpPr>
            <a:spLocks noGrp="1"/>
          </p:cNvSpPr>
          <p:nvPr>
            <p:ph type="sldNum" sz="quarter" idx="12"/>
          </p:nvPr>
        </p:nvSpPr>
        <p:spPr/>
        <p:txBody>
          <a:bodyPr/>
          <a:lstStyle/>
          <a:p>
            <a:fld id="{78FEA6AD-5963-42A3-B799-50DDE2FA9A33}" type="slidenum">
              <a:rPr lang="en-US" smtClean="0"/>
              <a:pPr/>
              <a:t>11</a:t>
            </a:fld>
            <a:endParaRPr lang="en-US" dirty="0"/>
          </a:p>
        </p:txBody>
      </p:sp>
      <p:pic>
        <p:nvPicPr>
          <p:cNvPr id="6" name="Picture 5">
            <a:extLst>
              <a:ext uri="{FF2B5EF4-FFF2-40B4-BE49-F238E27FC236}">
                <a16:creationId xmlns:a16="http://schemas.microsoft.com/office/drawing/2014/main" id="{735FA509-2753-FD62-3D4E-9E996D3FA42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8700" y="3200400"/>
            <a:ext cx="4000500" cy="2667000"/>
          </a:xfrm>
          <a:prstGeom prst="rect">
            <a:avLst/>
          </a:prstGeom>
        </p:spPr>
      </p:pic>
    </p:spTree>
    <p:extLst>
      <p:ext uri="{BB962C8B-B14F-4D97-AF65-F5344CB8AC3E}">
        <p14:creationId xmlns:p14="http://schemas.microsoft.com/office/powerpoint/2010/main" val="2292629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CFB5A-B424-4877-92EF-DD52C41EEFC6}"/>
              </a:ext>
            </a:extLst>
          </p:cNvPr>
          <p:cNvSpPr>
            <a:spLocks noGrp="1"/>
          </p:cNvSpPr>
          <p:nvPr>
            <p:ph type="title"/>
          </p:nvPr>
        </p:nvSpPr>
        <p:spPr/>
        <p:txBody>
          <a:bodyPr>
            <a:normAutofit/>
          </a:bodyPr>
          <a:lstStyle/>
          <a:p>
            <a:r>
              <a:rPr lang="en-US" altLang="en-US" sz="3200" dirty="0"/>
              <a:t>Scholar Support and Service Obligation</a:t>
            </a:r>
            <a:endParaRPr lang="en-US" sz="3200" dirty="0"/>
          </a:p>
        </p:txBody>
      </p:sp>
      <p:sp>
        <p:nvSpPr>
          <p:cNvPr id="3" name="Content Placeholder 2">
            <a:extLst>
              <a:ext uri="{FF2B5EF4-FFF2-40B4-BE49-F238E27FC236}">
                <a16:creationId xmlns:a16="http://schemas.microsoft.com/office/drawing/2014/main" id="{84F0993D-75B1-4A35-A921-C8823A7819FD}"/>
              </a:ext>
            </a:extLst>
          </p:cNvPr>
          <p:cNvSpPr>
            <a:spLocks noGrp="1"/>
          </p:cNvSpPr>
          <p:nvPr>
            <p:ph sz="quarter" idx="1"/>
          </p:nvPr>
        </p:nvSpPr>
        <p:spPr/>
        <p:txBody>
          <a:bodyPr>
            <a:normAutofit/>
          </a:bodyPr>
          <a:lstStyle/>
          <a:p>
            <a:pPr fontAlgn="base"/>
            <a:r>
              <a:rPr lang="en-US" sz="2600" dirty="0"/>
              <a:t>Consistent with </a:t>
            </a:r>
            <a:r>
              <a:rPr lang="en-US" sz="2600" dirty="0">
                <a:hlinkClick r:id="rId3"/>
              </a:rPr>
              <a:t>34 CFR 304.30</a:t>
            </a:r>
            <a:r>
              <a:rPr lang="en-US" sz="2600" dirty="0"/>
              <a:t>, each scholar must </a:t>
            </a:r>
          </a:p>
          <a:p>
            <a:pPr marL="822960" lvl="1" indent="-457200" fontAlgn="base">
              <a:buFont typeface="+mj-lt"/>
              <a:buAutoNum type="alphaLcParenR"/>
            </a:pPr>
            <a:r>
              <a:rPr lang="en-US" sz="2200" dirty="0"/>
              <a:t>Receive support for no less than one academic year, and </a:t>
            </a:r>
          </a:p>
          <a:p>
            <a:pPr marL="822960" lvl="1" indent="-457200" fontAlgn="base">
              <a:buFont typeface="+mj-lt"/>
              <a:buAutoNum type="alphaLcParenR"/>
            </a:pPr>
            <a:r>
              <a:rPr lang="en-US" sz="2200" dirty="0"/>
              <a:t>Be eligible to fulfill service obligation requirements following degree program completion. Funding across degree programs may be applied differently.</a:t>
            </a:r>
          </a:p>
        </p:txBody>
      </p:sp>
      <p:sp>
        <p:nvSpPr>
          <p:cNvPr id="4" name="Slide Number Placeholder 3">
            <a:extLst>
              <a:ext uri="{FF2B5EF4-FFF2-40B4-BE49-F238E27FC236}">
                <a16:creationId xmlns:a16="http://schemas.microsoft.com/office/drawing/2014/main" id="{9852B0F7-66C8-4399-9D11-FB2E80DF3CE7}"/>
              </a:ext>
            </a:extLst>
          </p:cNvPr>
          <p:cNvSpPr>
            <a:spLocks noGrp="1"/>
          </p:cNvSpPr>
          <p:nvPr>
            <p:ph type="sldNum" sz="quarter" idx="12"/>
          </p:nvPr>
        </p:nvSpPr>
        <p:spPr/>
        <p:txBody>
          <a:bodyPr/>
          <a:lstStyle/>
          <a:p>
            <a:fld id="{78FEA6AD-5963-42A3-B799-50DDE2FA9A33}" type="slidenum">
              <a:rPr lang="en-US" smtClean="0"/>
              <a:pPr/>
              <a:t>12</a:t>
            </a:fld>
            <a:endParaRPr lang="en-US" dirty="0"/>
          </a:p>
        </p:txBody>
      </p:sp>
      <p:pic>
        <p:nvPicPr>
          <p:cNvPr id="6" name="Picture 5">
            <a:extLst>
              <a:ext uri="{FF2B5EF4-FFF2-40B4-BE49-F238E27FC236}">
                <a16:creationId xmlns:a16="http://schemas.microsoft.com/office/drawing/2014/main" id="{46935E82-8CB1-59FE-EB69-5C8DD8DF1A2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8037" y="4501241"/>
            <a:ext cx="1518559" cy="1518559"/>
          </a:xfrm>
          <a:prstGeom prst="rect">
            <a:avLst/>
          </a:prstGeom>
        </p:spPr>
      </p:pic>
    </p:spTree>
    <p:extLst>
      <p:ext uri="{BB962C8B-B14F-4D97-AF65-F5344CB8AC3E}">
        <p14:creationId xmlns:p14="http://schemas.microsoft.com/office/powerpoint/2010/main" val="2400644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87085-3D24-67A8-9662-0942AC2763FF}"/>
              </a:ext>
            </a:extLst>
          </p:cNvPr>
          <p:cNvSpPr>
            <a:spLocks noGrp="1"/>
          </p:cNvSpPr>
          <p:nvPr>
            <p:ph type="title"/>
          </p:nvPr>
        </p:nvSpPr>
        <p:spPr/>
        <p:txBody>
          <a:bodyPr/>
          <a:lstStyle/>
          <a:p>
            <a:r>
              <a:rPr lang="en-US" dirty="0"/>
              <a:t>Scholar Funding</a:t>
            </a:r>
          </a:p>
        </p:txBody>
      </p:sp>
      <p:sp>
        <p:nvSpPr>
          <p:cNvPr id="3" name="Content Placeholder 2">
            <a:extLst>
              <a:ext uri="{FF2B5EF4-FFF2-40B4-BE49-F238E27FC236}">
                <a16:creationId xmlns:a16="http://schemas.microsoft.com/office/drawing/2014/main" id="{EA3A8983-7940-09FC-7203-0CAB48FE2B47}"/>
              </a:ext>
            </a:extLst>
          </p:cNvPr>
          <p:cNvSpPr>
            <a:spLocks noGrp="1"/>
          </p:cNvSpPr>
          <p:nvPr>
            <p:ph sz="quarter" idx="1"/>
          </p:nvPr>
        </p:nvSpPr>
        <p:spPr>
          <a:xfrm>
            <a:off x="304799" y="1371600"/>
            <a:ext cx="8605159" cy="4800600"/>
          </a:xfrm>
        </p:spPr>
        <p:txBody>
          <a:bodyPr>
            <a:normAutofit/>
          </a:bodyPr>
          <a:lstStyle/>
          <a:p>
            <a:r>
              <a:rPr lang="en-US" sz="3100" dirty="0"/>
              <a:t>Funding does not need to be uniform for all enrolled scholars, but may include:</a:t>
            </a:r>
          </a:p>
          <a:p>
            <a:pPr lvl="1"/>
            <a:r>
              <a:rPr lang="en-US" sz="2400" dirty="0"/>
              <a:t>Tuition and fees</a:t>
            </a:r>
          </a:p>
          <a:p>
            <a:pPr lvl="1"/>
            <a:r>
              <a:rPr lang="en-US" sz="2400" dirty="0"/>
              <a:t>IHE student health insurance</a:t>
            </a:r>
          </a:p>
          <a:p>
            <a:pPr lvl="1"/>
            <a:r>
              <a:rPr lang="en-US" sz="2400" dirty="0"/>
              <a:t>Books, materials, and supplies</a:t>
            </a:r>
          </a:p>
          <a:p>
            <a:pPr lvl="1"/>
            <a:r>
              <a:rPr lang="en-US" sz="2400" dirty="0"/>
              <a:t>Misc. personal expenses</a:t>
            </a:r>
          </a:p>
          <a:p>
            <a:pPr lvl="1"/>
            <a:r>
              <a:rPr lang="en-US" sz="2400" dirty="0"/>
              <a:t>Dependent or childcare</a:t>
            </a:r>
          </a:p>
          <a:p>
            <a:pPr lvl="1"/>
            <a:r>
              <a:rPr lang="en-US" sz="2400" dirty="0"/>
              <a:t>Room and board</a:t>
            </a:r>
          </a:p>
          <a:p>
            <a:pPr lvl="1"/>
            <a:r>
              <a:rPr lang="en-US" sz="2400" dirty="0"/>
              <a:t>Travel and conference registration</a:t>
            </a:r>
          </a:p>
          <a:p>
            <a:pPr lvl="1"/>
            <a:r>
              <a:rPr lang="en-US" sz="2400" dirty="0"/>
              <a:t>Stipends to support scholars’ completion</a:t>
            </a:r>
          </a:p>
        </p:txBody>
      </p:sp>
      <p:sp>
        <p:nvSpPr>
          <p:cNvPr id="4" name="Slide Number Placeholder 3">
            <a:extLst>
              <a:ext uri="{FF2B5EF4-FFF2-40B4-BE49-F238E27FC236}">
                <a16:creationId xmlns:a16="http://schemas.microsoft.com/office/drawing/2014/main" id="{CAE9FFD0-ADD4-34E5-40BD-42CE6C25A169}"/>
              </a:ext>
            </a:extLst>
          </p:cNvPr>
          <p:cNvSpPr>
            <a:spLocks noGrp="1"/>
          </p:cNvSpPr>
          <p:nvPr>
            <p:ph type="sldNum" sz="quarter" idx="12"/>
          </p:nvPr>
        </p:nvSpPr>
        <p:spPr/>
        <p:txBody>
          <a:bodyPr/>
          <a:lstStyle/>
          <a:p>
            <a:fld id="{78FEA6AD-5963-42A3-B799-50DDE2FA9A33}" type="slidenum">
              <a:rPr lang="en-US" smtClean="0"/>
              <a:pPr/>
              <a:t>13</a:t>
            </a:fld>
            <a:endParaRPr lang="en-US" dirty="0"/>
          </a:p>
        </p:txBody>
      </p:sp>
      <p:pic>
        <p:nvPicPr>
          <p:cNvPr id="6" name="Picture 5">
            <a:extLst>
              <a:ext uri="{FF2B5EF4-FFF2-40B4-BE49-F238E27FC236}">
                <a16:creationId xmlns:a16="http://schemas.microsoft.com/office/drawing/2014/main" id="{1B07F603-6744-FE0A-849D-63E89A55553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667000"/>
            <a:ext cx="1524002" cy="1524002"/>
          </a:xfrm>
          <a:prstGeom prst="rect">
            <a:avLst/>
          </a:prstGeom>
        </p:spPr>
      </p:pic>
    </p:spTree>
    <p:extLst>
      <p:ext uri="{BB962C8B-B14F-4D97-AF65-F5344CB8AC3E}">
        <p14:creationId xmlns:p14="http://schemas.microsoft.com/office/powerpoint/2010/main" val="961418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9B1B5-768A-CDE1-C469-EBC075CBFC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261F6F-0CCC-432D-3DBF-3B7260DEF02D}"/>
              </a:ext>
            </a:extLst>
          </p:cNvPr>
          <p:cNvSpPr>
            <a:spLocks noGrp="1"/>
          </p:cNvSpPr>
          <p:nvPr>
            <p:ph type="title"/>
          </p:nvPr>
        </p:nvSpPr>
        <p:spPr/>
        <p:txBody>
          <a:bodyPr/>
          <a:lstStyle/>
          <a:p>
            <a:r>
              <a:rPr lang="en-US" dirty="0"/>
              <a:t>Scholar Funding </a:t>
            </a:r>
            <a:r>
              <a:rPr lang="en-US" sz="2800" i="1" dirty="0"/>
              <a:t>Continued</a:t>
            </a:r>
            <a:endParaRPr lang="en-US" i="1" dirty="0"/>
          </a:p>
        </p:txBody>
      </p:sp>
      <p:sp>
        <p:nvSpPr>
          <p:cNvPr id="3" name="Content Placeholder 2">
            <a:extLst>
              <a:ext uri="{FF2B5EF4-FFF2-40B4-BE49-F238E27FC236}">
                <a16:creationId xmlns:a16="http://schemas.microsoft.com/office/drawing/2014/main" id="{09A82982-3F19-3745-D58B-6277524755C6}"/>
              </a:ext>
            </a:extLst>
          </p:cNvPr>
          <p:cNvSpPr>
            <a:spLocks noGrp="1"/>
          </p:cNvSpPr>
          <p:nvPr>
            <p:ph sz="quarter" idx="1"/>
          </p:nvPr>
        </p:nvSpPr>
        <p:spPr>
          <a:xfrm>
            <a:off x="1011010" y="2590800"/>
            <a:ext cx="7121980" cy="1676400"/>
          </a:xfrm>
          <a:solidFill>
            <a:schemeClr val="accent5">
              <a:lumMod val="20000"/>
              <a:lumOff val="80000"/>
            </a:schemeClr>
          </a:solidFill>
        </p:spPr>
        <p:txBody>
          <a:bodyPr>
            <a:normAutofit/>
          </a:bodyPr>
          <a:lstStyle/>
          <a:p>
            <a:pPr marL="0" indent="0" algn="ctr">
              <a:buNone/>
            </a:pPr>
            <a:r>
              <a:rPr lang="en-US" sz="3100" dirty="0"/>
              <a:t>Do </a:t>
            </a:r>
            <a:r>
              <a:rPr lang="en-US" sz="3100" b="1" dirty="0"/>
              <a:t>not</a:t>
            </a:r>
            <a:r>
              <a:rPr lang="en-US" sz="3100" dirty="0"/>
              <a:t> require scholars to work (e.g., as graduate assistants) as a condition of receiving support</a:t>
            </a:r>
          </a:p>
        </p:txBody>
      </p:sp>
      <p:sp>
        <p:nvSpPr>
          <p:cNvPr id="4" name="Slide Number Placeholder 3">
            <a:extLst>
              <a:ext uri="{FF2B5EF4-FFF2-40B4-BE49-F238E27FC236}">
                <a16:creationId xmlns:a16="http://schemas.microsoft.com/office/drawing/2014/main" id="{BEC3F39F-DBA2-A799-25C2-6D0FF75EB9CD}"/>
              </a:ext>
            </a:extLst>
          </p:cNvPr>
          <p:cNvSpPr>
            <a:spLocks noGrp="1"/>
          </p:cNvSpPr>
          <p:nvPr>
            <p:ph type="sldNum" sz="quarter" idx="12"/>
          </p:nvPr>
        </p:nvSpPr>
        <p:spPr/>
        <p:txBody>
          <a:bodyPr/>
          <a:lstStyle/>
          <a:p>
            <a:fld id="{78FEA6AD-5963-42A3-B799-50DDE2FA9A33}" type="slidenum">
              <a:rPr lang="en-US" smtClean="0"/>
              <a:pPr/>
              <a:t>14</a:t>
            </a:fld>
            <a:endParaRPr lang="en-US" dirty="0"/>
          </a:p>
        </p:txBody>
      </p:sp>
      <p:pic>
        <p:nvPicPr>
          <p:cNvPr id="6" name="Picture 5">
            <a:extLst>
              <a:ext uri="{FF2B5EF4-FFF2-40B4-BE49-F238E27FC236}">
                <a16:creationId xmlns:a16="http://schemas.microsoft.com/office/drawing/2014/main" id="{C1DC99B6-9C72-5E66-42A7-F47160D0D18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1157" y="-1"/>
            <a:ext cx="1295402" cy="1295402"/>
          </a:xfrm>
          <a:prstGeom prst="rect">
            <a:avLst/>
          </a:prstGeom>
        </p:spPr>
      </p:pic>
    </p:spTree>
    <p:extLst>
      <p:ext uri="{BB962C8B-B14F-4D97-AF65-F5344CB8AC3E}">
        <p14:creationId xmlns:p14="http://schemas.microsoft.com/office/powerpoint/2010/main" val="3302496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Scholar Recruitment</a:t>
            </a:r>
            <a:endParaRPr lang="en-US" dirty="0"/>
          </a:p>
        </p:txBody>
      </p:sp>
      <p:sp>
        <p:nvSpPr>
          <p:cNvPr id="3" name="Content Placeholder 2"/>
          <p:cNvSpPr>
            <a:spLocks noGrp="1"/>
          </p:cNvSpPr>
          <p:nvPr>
            <p:ph sz="quarter" idx="1"/>
          </p:nvPr>
        </p:nvSpPr>
        <p:spPr/>
        <p:txBody>
          <a:bodyPr>
            <a:noAutofit/>
          </a:bodyPr>
          <a:lstStyle/>
          <a:p>
            <a:r>
              <a:rPr lang="en-US" sz="2400" dirty="0"/>
              <a:t>Recruit and enroll scholars within the first 12 months of the project</a:t>
            </a:r>
          </a:p>
          <a:p>
            <a:pPr lvl="1"/>
            <a:r>
              <a:rPr lang="en-US" sz="2100" dirty="0"/>
              <a:t>Demonstrate that scholars enrolled after first 12 months will be able to complete on time</a:t>
            </a:r>
          </a:p>
          <a:p>
            <a:pPr lvl="1"/>
            <a:r>
              <a:rPr lang="en-US" sz="2100" dirty="0"/>
              <a:t>Focus outreach on traditionally underrepresented applicants</a:t>
            </a:r>
          </a:p>
          <a:p>
            <a:r>
              <a:rPr lang="en-US" sz="2400" dirty="0"/>
              <a:t>Prior approval from OSEP project officer required before admitting additional scholars beyond initially proposed number</a:t>
            </a:r>
          </a:p>
          <a:p>
            <a:r>
              <a:rPr lang="en-US" sz="2400" dirty="0"/>
              <a:t>Submit a revised project budget if unable to recruit proposed number of scholars</a:t>
            </a:r>
          </a:p>
        </p:txBody>
      </p:sp>
      <p:sp>
        <p:nvSpPr>
          <p:cNvPr id="4" name="Slide Number Placeholder 3"/>
          <p:cNvSpPr>
            <a:spLocks noGrp="1"/>
          </p:cNvSpPr>
          <p:nvPr>
            <p:ph type="sldNum" sz="quarter" idx="12"/>
          </p:nvPr>
        </p:nvSpPr>
        <p:spPr/>
        <p:txBody>
          <a:bodyPr/>
          <a:lstStyle/>
          <a:p>
            <a:fld id="{78FEA6AD-5963-42A3-B799-50DDE2FA9A33}" type="slidenum">
              <a:rPr lang="en-US" smtClean="0"/>
              <a:pPr/>
              <a:t>15</a:t>
            </a:fld>
            <a:endParaRPr lang="en-US" dirty="0"/>
          </a:p>
        </p:txBody>
      </p:sp>
      <p:pic>
        <p:nvPicPr>
          <p:cNvPr id="6" name="Picture 5">
            <a:extLst>
              <a:ext uri="{FF2B5EF4-FFF2-40B4-BE49-F238E27FC236}">
                <a16:creationId xmlns:a16="http://schemas.microsoft.com/office/drawing/2014/main" id="{16E444BE-D6AC-AE5E-AD63-ECCD27FA86B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38098"/>
            <a:ext cx="1295402" cy="1295402"/>
          </a:xfrm>
          <a:prstGeom prst="rect">
            <a:avLst/>
          </a:prstGeom>
        </p:spPr>
      </p:pic>
    </p:spTree>
    <p:extLst>
      <p:ext uri="{BB962C8B-B14F-4D97-AF65-F5344CB8AC3E}">
        <p14:creationId xmlns:p14="http://schemas.microsoft.com/office/powerpoint/2010/main" val="76700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66569D-DE91-420D-9E72-944CFD2694C5}"/>
              </a:ext>
            </a:extLst>
          </p:cNvPr>
          <p:cNvSpPr>
            <a:spLocks noGrp="1"/>
          </p:cNvSpPr>
          <p:nvPr>
            <p:ph type="title" idx="4294967295"/>
          </p:nvPr>
        </p:nvSpPr>
        <p:spPr>
          <a:xfrm>
            <a:off x="800100" y="2743200"/>
            <a:ext cx="7543800" cy="1600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ts val="700"/>
              </a:spcBef>
              <a:spcAft>
                <a:spcPts val="0"/>
              </a:spcAft>
              <a:buClr>
                <a:srgbClr val="243352"/>
              </a:buClr>
              <a:buSzPct val="100000"/>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Montserrat SemiBold" panose="00000700000000000000" pitchFamily="2" charset="0"/>
                <a:ea typeface="+mn-ea"/>
                <a:cs typeface="+mn-cs"/>
              </a:rPr>
              <a:t>Grantee Reporting and Evaluation</a:t>
            </a:r>
          </a:p>
        </p:txBody>
      </p:sp>
    </p:spTree>
    <p:extLst>
      <p:ext uri="{BB962C8B-B14F-4D97-AF65-F5344CB8AC3E}">
        <p14:creationId xmlns:p14="http://schemas.microsoft.com/office/powerpoint/2010/main" val="592734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52400"/>
            <a:ext cx="8766419" cy="990600"/>
          </a:xfrm>
        </p:spPr>
        <p:txBody>
          <a:bodyPr>
            <a:normAutofit fontScale="90000"/>
          </a:bodyPr>
          <a:lstStyle/>
          <a:p>
            <a:pPr eaLnBrk="1" fontAlgn="auto" hangingPunct="1">
              <a:spcAft>
                <a:spcPts val="0"/>
              </a:spcAft>
              <a:defRPr/>
            </a:pPr>
            <a:r>
              <a:rPr lang="en-US" dirty="0"/>
              <a:t>PDP Performance Measures Purpose</a:t>
            </a:r>
          </a:p>
        </p:txBody>
      </p:sp>
      <p:graphicFrame>
        <p:nvGraphicFramePr>
          <p:cNvPr id="32773" name="Content Placeholder 2" descr="Helps measure whether the PDP is &#10;meeting its objectives&#10;Demonstrates program progress &#10;and effectiveness over time&#10;Used by Congress to determine future &#10;program funding&#10;Required under the Government Performance and Results Act (GPRA)">
            <a:extLst>
              <a:ext uri="{FF2B5EF4-FFF2-40B4-BE49-F238E27FC236}">
                <a16:creationId xmlns:a16="http://schemas.microsoft.com/office/drawing/2014/main" id="{B59BA46A-F782-B26F-5D95-6CCE32FCF9D8}"/>
              </a:ext>
            </a:extLst>
          </p:cNvPr>
          <p:cNvGraphicFramePr>
            <a:graphicFrameLocks noGrp="1"/>
          </p:cNvGraphicFramePr>
          <p:nvPr>
            <p:ph sz="quarter" idx="1"/>
            <p:extLst>
              <p:ext uri="{D42A27DB-BD31-4B8C-83A1-F6EECF244321}">
                <p14:modId xmlns:p14="http://schemas.microsoft.com/office/powerpoint/2010/main" val="1582726401"/>
              </p:ext>
            </p:extLst>
          </p:nvPr>
        </p:nvGraphicFramePr>
        <p:xfrm>
          <a:off x="304800" y="1524000"/>
          <a:ext cx="8458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BEC9589E-298F-4CEF-8A24-BA193199BADA}" type="slidenum">
              <a:rPr lang="en-US" altLang="en-US" sz="1200">
                <a:solidFill>
                  <a:srgbClr val="FFFFFF"/>
                </a:solidFill>
              </a:rPr>
              <a:pPr eaLnBrk="1" hangingPunct="1">
                <a:lnSpc>
                  <a:spcPct val="80000"/>
                </a:lnSpc>
              </a:pPr>
              <a:t>17</a:t>
            </a:fld>
            <a:endParaRPr lang="en-US" altLang="en-US" sz="1200">
              <a:solidFill>
                <a:srgbClr val="FFFFFF"/>
              </a:solidFill>
            </a:endParaRPr>
          </a:p>
        </p:txBody>
      </p:sp>
    </p:spTree>
    <p:extLst>
      <p:ext uri="{BB962C8B-B14F-4D97-AF65-F5344CB8AC3E}">
        <p14:creationId xmlns:p14="http://schemas.microsoft.com/office/powerpoint/2010/main" val="4160237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0CEC6-EFBF-4FCD-A379-1059366C2C78}"/>
              </a:ext>
            </a:extLst>
          </p:cNvPr>
          <p:cNvSpPr>
            <a:spLocks noGrp="1"/>
          </p:cNvSpPr>
          <p:nvPr>
            <p:ph type="title"/>
          </p:nvPr>
        </p:nvSpPr>
        <p:spPr>
          <a:xfrm>
            <a:off x="76200" y="152400"/>
            <a:ext cx="8915400" cy="990600"/>
          </a:xfrm>
        </p:spPr>
        <p:txBody>
          <a:bodyPr/>
          <a:lstStyle/>
          <a:p>
            <a:r>
              <a:rPr lang="en-US" sz="3600" dirty="0"/>
              <a:t>PDP Government Performance and Results Act (GPRA) Measures</a:t>
            </a:r>
          </a:p>
        </p:txBody>
      </p:sp>
      <p:sp>
        <p:nvSpPr>
          <p:cNvPr id="3" name="Content Placeholder 2">
            <a:extLst>
              <a:ext uri="{FF2B5EF4-FFF2-40B4-BE49-F238E27FC236}">
                <a16:creationId xmlns:a16="http://schemas.microsoft.com/office/drawing/2014/main" id="{95DAFDE0-B785-4A74-B40E-9CBB757E2477}"/>
              </a:ext>
            </a:extLst>
          </p:cNvPr>
          <p:cNvSpPr>
            <a:spLocks noGrp="1"/>
          </p:cNvSpPr>
          <p:nvPr>
            <p:ph sz="quarter" idx="1"/>
          </p:nvPr>
        </p:nvSpPr>
        <p:spPr/>
        <p:txBody>
          <a:bodyPr>
            <a:normAutofit/>
          </a:bodyPr>
          <a:lstStyle/>
          <a:p>
            <a:r>
              <a:rPr lang="en-US" b="1" dirty="0"/>
              <a:t>Sources of Data:</a:t>
            </a:r>
          </a:p>
          <a:p>
            <a:pPr lvl="1">
              <a:spcBef>
                <a:spcPts val="600"/>
              </a:spcBef>
            </a:pPr>
            <a:r>
              <a:rPr lang="en-US" dirty="0"/>
              <a:t>Grantee enters data in PDPDCS for each scholar receiving support on grant at -   </a:t>
            </a:r>
          </a:p>
          <a:p>
            <a:pPr lvl="2">
              <a:spcBef>
                <a:spcPts val="600"/>
              </a:spcBef>
              <a:buFont typeface="Courier New" panose="02070309020205020404" pitchFamily="49" charset="0"/>
              <a:buChar char="o"/>
            </a:pPr>
            <a:r>
              <a:rPr lang="en-US" dirty="0"/>
              <a:t>Enrollment, </a:t>
            </a:r>
          </a:p>
          <a:p>
            <a:pPr lvl="2">
              <a:spcBef>
                <a:spcPts val="600"/>
              </a:spcBef>
              <a:buFont typeface="Courier New" panose="02070309020205020404" pitchFamily="49" charset="0"/>
              <a:buChar char="o"/>
            </a:pPr>
            <a:r>
              <a:rPr lang="en-US" dirty="0"/>
              <a:t>Annually during enrollment, and </a:t>
            </a:r>
          </a:p>
          <a:p>
            <a:pPr lvl="2">
              <a:spcBef>
                <a:spcPts val="600"/>
              </a:spcBef>
              <a:buFont typeface="Courier New" panose="02070309020205020404" pitchFamily="49" charset="0"/>
              <a:buChar char="o"/>
            </a:pPr>
            <a:r>
              <a:rPr lang="en-US" dirty="0"/>
              <a:t>Exit (e.g., complete degree program)</a:t>
            </a:r>
          </a:p>
          <a:p>
            <a:pPr lvl="1">
              <a:spcBef>
                <a:spcPts val="1200"/>
              </a:spcBef>
            </a:pPr>
            <a:r>
              <a:rPr lang="en-US" dirty="0"/>
              <a:t>Scholar enters employment information </a:t>
            </a:r>
          </a:p>
          <a:p>
            <a:pPr lvl="1">
              <a:spcBef>
                <a:spcPts val="1200"/>
              </a:spcBef>
            </a:pPr>
            <a:r>
              <a:rPr lang="en-US" dirty="0"/>
              <a:t>Employer(s) verify employment  </a:t>
            </a:r>
          </a:p>
        </p:txBody>
      </p:sp>
      <p:sp>
        <p:nvSpPr>
          <p:cNvPr id="4" name="Slide Number Placeholder 3">
            <a:extLst>
              <a:ext uri="{FF2B5EF4-FFF2-40B4-BE49-F238E27FC236}">
                <a16:creationId xmlns:a16="http://schemas.microsoft.com/office/drawing/2014/main" id="{3C66949C-CF81-4685-8ECD-1649A561B2D5}"/>
              </a:ext>
            </a:extLst>
          </p:cNvPr>
          <p:cNvSpPr>
            <a:spLocks noGrp="1"/>
          </p:cNvSpPr>
          <p:nvPr>
            <p:ph type="sldNum" sz="quarter" idx="12"/>
          </p:nvPr>
        </p:nvSpPr>
        <p:spPr/>
        <p:txBody>
          <a:bodyPr/>
          <a:lstStyle/>
          <a:p>
            <a:fld id="{78FEA6AD-5963-42A3-B799-50DDE2FA9A33}" type="slidenum">
              <a:rPr lang="en-US" smtClean="0"/>
              <a:pPr/>
              <a:t>18</a:t>
            </a:fld>
            <a:endParaRPr lang="en-US" dirty="0"/>
          </a:p>
        </p:txBody>
      </p:sp>
      <p:pic>
        <p:nvPicPr>
          <p:cNvPr id="5" name="Picture 4">
            <a:extLst>
              <a:ext uri="{FF2B5EF4-FFF2-40B4-BE49-F238E27FC236}">
                <a16:creationId xmlns:a16="http://schemas.microsoft.com/office/drawing/2014/main" id="{EE22C277-F79B-D521-A0B6-628C99EE35A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6963" y="4294632"/>
            <a:ext cx="1600200" cy="1600200"/>
          </a:xfrm>
          <a:prstGeom prst="rect">
            <a:avLst/>
          </a:prstGeom>
        </p:spPr>
      </p:pic>
    </p:spTree>
    <p:extLst>
      <p:ext uri="{BB962C8B-B14F-4D97-AF65-F5344CB8AC3E}">
        <p14:creationId xmlns:p14="http://schemas.microsoft.com/office/powerpoint/2010/main" val="3398456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4F215907-D827-42DA-96A2-D6FA3948762F}"/>
              </a:ext>
            </a:extLst>
          </p:cNvPr>
          <p:cNvSpPr>
            <a:spLocks noGrp="1"/>
          </p:cNvSpPr>
          <p:nvPr>
            <p:ph type="title"/>
          </p:nvPr>
        </p:nvSpPr>
        <p:spPr>
          <a:xfrm>
            <a:off x="304800" y="152400"/>
            <a:ext cx="8839200" cy="990600"/>
          </a:xfrm>
        </p:spPr>
        <p:txBody>
          <a:bodyPr>
            <a:noAutofit/>
          </a:bodyPr>
          <a:lstStyle/>
          <a:p>
            <a:pPr eaLnBrk="1" fontAlgn="auto" hangingPunct="1">
              <a:spcAft>
                <a:spcPts val="0"/>
              </a:spcAft>
              <a:defRPr/>
            </a:pPr>
            <a:r>
              <a:rPr lang="en-US" sz="3600" dirty="0"/>
              <a:t>PDP PROGRAM Performance Measure 1</a:t>
            </a:r>
          </a:p>
        </p:txBody>
      </p:sp>
      <p:sp>
        <p:nvSpPr>
          <p:cNvPr id="33795" name="Content Placeholder 2"/>
          <p:cNvSpPr>
            <a:spLocks noGrp="1"/>
          </p:cNvSpPr>
          <p:nvPr>
            <p:ph sz="quarter" idx="1"/>
          </p:nvPr>
        </p:nvSpPr>
        <p:spPr>
          <a:xfrm>
            <a:off x="304800" y="1447800"/>
            <a:ext cx="8458200" cy="4648200"/>
          </a:xfrm>
        </p:spPr>
        <p:txBody>
          <a:bodyPr>
            <a:noAutofit/>
          </a:bodyPr>
          <a:lstStyle/>
          <a:p>
            <a:pPr marL="319088" indent="-319088" defTabSz="622300"/>
            <a:r>
              <a:rPr lang="en-US" sz="2600" dirty="0"/>
              <a:t>The percentage of preparation programs that incorporate evidence-based practices into their curricula.</a:t>
            </a:r>
          </a:p>
          <a:p>
            <a:pPr marL="319088" indent="-319088" defTabSz="622300"/>
            <a:r>
              <a:rPr lang="en-US" sz="2400" b="1" dirty="0"/>
              <a:t>Source of data: </a:t>
            </a:r>
            <a:r>
              <a:rPr lang="en-US" altLang="en-US" sz="2400" dirty="0"/>
              <a:t>Expert panel review of syllabi from PDP grantees conducted one year following the grant award.</a:t>
            </a:r>
          </a:p>
          <a:p>
            <a:pPr marL="581343" lvl="1" indent="-280988">
              <a:spcBef>
                <a:spcPts val="600"/>
              </a:spcBef>
              <a:buFont typeface="Wingdings" panose="05000000000000000000" pitchFamily="2" charset="2"/>
              <a:buChar char="Ø"/>
            </a:pPr>
            <a:r>
              <a:rPr lang="en-US" altLang="en-US" sz="2000" dirty="0"/>
              <a:t>Syllabi from FY 2024 grants will be </a:t>
            </a:r>
            <a:br>
              <a:rPr lang="en-US" altLang="en-US" sz="2000" dirty="0"/>
            </a:br>
            <a:r>
              <a:rPr lang="en-US" altLang="en-US" sz="2000" dirty="0"/>
              <a:t>reviewed &amp; results reported in FY 2025</a:t>
            </a:r>
          </a:p>
          <a:p>
            <a:pPr marL="581343" lvl="1" indent="-280988">
              <a:spcBef>
                <a:spcPts val="600"/>
              </a:spcBef>
              <a:buFont typeface="Wingdings" panose="05000000000000000000" pitchFamily="2" charset="2"/>
              <a:buChar char="Ø"/>
            </a:pPr>
            <a:r>
              <a:rPr lang="en-US" sz="2000" dirty="0"/>
              <a:t>Syllabi submitted in application AND new or </a:t>
            </a:r>
            <a:br>
              <a:rPr lang="en-US" sz="2000" dirty="0"/>
            </a:br>
            <a:r>
              <a:rPr lang="en-US" sz="2000" dirty="0"/>
              <a:t>revised syllabi submitted to OSEP will be used </a:t>
            </a:r>
          </a:p>
          <a:p>
            <a:pPr marL="581343" lvl="1" indent="-280988">
              <a:spcBef>
                <a:spcPts val="600"/>
              </a:spcBef>
              <a:buFont typeface="Wingdings" panose="05000000000000000000" pitchFamily="2" charset="2"/>
              <a:buChar char="Ø"/>
            </a:pPr>
            <a:r>
              <a:rPr lang="en-US" sz="2000" dirty="0"/>
              <a:t>More information will follow in Year 1</a:t>
            </a:r>
          </a:p>
          <a:p>
            <a:pPr marL="300355" lvl="1" indent="0">
              <a:spcBef>
                <a:spcPts val="600"/>
              </a:spcBef>
              <a:buNone/>
            </a:pPr>
            <a:endParaRPr lang="en-US" sz="2400"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46824244-BBEF-485B-B8F8-786F995D0C33}" type="slidenum">
              <a:rPr lang="en-US" altLang="en-US" sz="1200">
                <a:solidFill>
                  <a:srgbClr val="FFFFFF"/>
                </a:solidFill>
              </a:rPr>
              <a:pPr eaLnBrk="1" hangingPunct="1">
                <a:lnSpc>
                  <a:spcPct val="80000"/>
                </a:lnSpc>
              </a:pPr>
              <a:t>19</a:t>
            </a:fld>
            <a:endParaRPr lang="en-US" altLang="en-US" sz="1200">
              <a:solidFill>
                <a:srgbClr val="FFFFFF"/>
              </a:solidFill>
            </a:endParaRPr>
          </a:p>
        </p:txBody>
      </p:sp>
      <p:pic>
        <p:nvPicPr>
          <p:cNvPr id="12" name="Picture 11">
            <a:extLst>
              <a:ext uri="{FF2B5EF4-FFF2-40B4-BE49-F238E27FC236}">
                <a16:creationId xmlns:a16="http://schemas.microsoft.com/office/drawing/2014/main" id="{70CA6E4C-F9F7-4F38-B1A3-3F21B5B5051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8378" y="3771900"/>
            <a:ext cx="1694622" cy="1694622"/>
          </a:xfrm>
          <a:prstGeom prst="rect">
            <a:avLst/>
          </a:prstGeom>
        </p:spPr>
      </p:pic>
    </p:spTree>
    <p:extLst>
      <p:ext uri="{BB962C8B-B14F-4D97-AF65-F5344CB8AC3E}">
        <p14:creationId xmlns:p14="http://schemas.microsoft.com/office/powerpoint/2010/main" val="1964347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79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hought Bubble: Cloud 4">
            <a:extLst>
              <a:ext uri="{FF2B5EF4-FFF2-40B4-BE49-F238E27FC236}">
                <a16:creationId xmlns:a16="http://schemas.microsoft.com/office/drawing/2014/main" id="{3D390C3C-9E46-D5BA-C4BE-36745B6F8ABD}"/>
              </a:ext>
              <a:ext uri="{C183D7F6-B498-43B3-948B-1728B52AA6E4}">
                <adec:decorative xmlns:adec="http://schemas.microsoft.com/office/drawing/2017/decorative" val="1"/>
              </a:ext>
            </a:extLst>
          </p:cNvPr>
          <p:cNvSpPr/>
          <p:nvPr/>
        </p:nvSpPr>
        <p:spPr>
          <a:xfrm>
            <a:off x="304799" y="1447800"/>
            <a:ext cx="8605159" cy="4343400"/>
          </a:xfrm>
          <a:prstGeom prst="cloudCallout">
            <a:avLst/>
          </a:prstGeom>
          <a:solidFill>
            <a:schemeClr val="bg2"/>
          </a:solidFill>
          <a:ln w="28575">
            <a:solidFill>
              <a:schemeClr val="accent6">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FF93558E-96A7-4396-89F1-BA1F1839B4C8}"/>
              </a:ext>
            </a:extLst>
          </p:cNvPr>
          <p:cNvSpPr>
            <a:spLocks noGrp="1"/>
          </p:cNvSpPr>
          <p:nvPr>
            <p:ph type="title"/>
          </p:nvPr>
        </p:nvSpPr>
        <p:spPr/>
        <p:txBody>
          <a:bodyPr/>
          <a:lstStyle/>
          <a:p>
            <a:r>
              <a:rPr lang="en-US" dirty="0"/>
              <a:t>Welcome New Grantees!</a:t>
            </a:r>
          </a:p>
        </p:txBody>
      </p:sp>
      <p:sp>
        <p:nvSpPr>
          <p:cNvPr id="3" name="Content Placeholder 2">
            <a:extLst>
              <a:ext uri="{FF2B5EF4-FFF2-40B4-BE49-F238E27FC236}">
                <a16:creationId xmlns:a16="http://schemas.microsoft.com/office/drawing/2014/main" id="{D5701F1B-73A3-4AAF-947D-960EA5CC7549}"/>
              </a:ext>
            </a:extLst>
          </p:cNvPr>
          <p:cNvSpPr>
            <a:spLocks noGrp="1"/>
          </p:cNvSpPr>
          <p:nvPr>
            <p:ph sz="quarter" idx="1"/>
          </p:nvPr>
        </p:nvSpPr>
        <p:spPr>
          <a:xfrm>
            <a:off x="1447801" y="2590800"/>
            <a:ext cx="6324600" cy="1371600"/>
          </a:xfrm>
        </p:spPr>
        <p:txBody>
          <a:bodyPr>
            <a:noAutofit/>
          </a:bodyPr>
          <a:lstStyle/>
          <a:p>
            <a:pPr marL="0" indent="0" algn="ctr">
              <a:buNone/>
            </a:pPr>
            <a:r>
              <a:rPr lang="en-US" sz="3200" dirty="0"/>
              <a:t>What do you think of when you hear “PDP grant” or “PDPDCS”?</a:t>
            </a:r>
          </a:p>
        </p:txBody>
      </p:sp>
      <p:sp>
        <p:nvSpPr>
          <p:cNvPr id="4" name="Slide Number Placeholder 3">
            <a:extLst>
              <a:ext uri="{FF2B5EF4-FFF2-40B4-BE49-F238E27FC236}">
                <a16:creationId xmlns:a16="http://schemas.microsoft.com/office/drawing/2014/main" id="{08DC9A70-7071-481F-9A8C-4A69B0B5B414}"/>
              </a:ext>
            </a:extLst>
          </p:cNvPr>
          <p:cNvSpPr>
            <a:spLocks noGrp="1"/>
          </p:cNvSpPr>
          <p:nvPr>
            <p:ph type="sldNum" sz="quarter" idx="12"/>
          </p:nvPr>
        </p:nvSpPr>
        <p:spPr/>
        <p:txBody>
          <a:bodyPr/>
          <a:lstStyle/>
          <a:p>
            <a:fld id="{78FEA6AD-5963-42A3-B799-50DDE2FA9A33}" type="slidenum">
              <a:rPr lang="en-US" smtClean="0"/>
              <a:pPr/>
              <a:t>2</a:t>
            </a:fld>
            <a:endParaRPr lang="en-US" dirty="0"/>
          </a:p>
        </p:txBody>
      </p:sp>
    </p:spTree>
    <p:extLst>
      <p:ext uri="{BB962C8B-B14F-4D97-AF65-F5344CB8AC3E}">
        <p14:creationId xmlns:p14="http://schemas.microsoft.com/office/powerpoint/2010/main" val="153219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DC46CB-AC57-F828-F858-77C6F7A9C2C8}"/>
              </a:ext>
            </a:extLst>
          </p:cNvPr>
          <p:cNvSpPr>
            <a:spLocks noGrp="1"/>
          </p:cNvSpPr>
          <p:nvPr>
            <p:ph type="title"/>
          </p:nvPr>
        </p:nvSpPr>
        <p:spPr/>
        <p:txBody>
          <a:bodyPr/>
          <a:lstStyle/>
          <a:p>
            <a:r>
              <a:rPr lang="en-US" dirty="0"/>
              <a:t>Evidence-Based Practice Areas</a:t>
            </a:r>
            <a:endParaRPr lang="en-US" i="1" dirty="0"/>
          </a:p>
        </p:txBody>
      </p:sp>
      <p:sp>
        <p:nvSpPr>
          <p:cNvPr id="6" name="Content Placeholder 5">
            <a:extLst>
              <a:ext uri="{FF2B5EF4-FFF2-40B4-BE49-F238E27FC236}">
                <a16:creationId xmlns:a16="http://schemas.microsoft.com/office/drawing/2014/main" id="{44917A58-6A84-34D0-6C51-535AE7ECF79A}"/>
              </a:ext>
            </a:extLst>
          </p:cNvPr>
          <p:cNvSpPr>
            <a:spLocks noGrp="1"/>
          </p:cNvSpPr>
          <p:nvPr>
            <p:ph sz="quarter" idx="1"/>
          </p:nvPr>
        </p:nvSpPr>
        <p:spPr>
          <a:xfrm>
            <a:off x="1508847" y="457200"/>
            <a:ext cx="7162800" cy="5943600"/>
          </a:xfrm>
        </p:spPr>
        <p:txBody>
          <a:bodyPr>
            <a:normAutofit lnSpcReduction="10000"/>
          </a:bodyPr>
          <a:lstStyle/>
          <a:p>
            <a:pPr marL="0" indent="0">
              <a:buNone/>
            </a:pPr>
            <a:r>
              <a:rPr lang="en-US" b="1" dirty="0"/>
              <a:t>325M and 325R:</a:t>
            </a:r>
          </a:p>
          <a:p>
            <a:r>
              <a:rPr lang="en-US" sz="2400" dirty="0"/>
              <a:t>Assessment,</a:t>
            </a:r>
          </a:p>
          <a:p>
            <a:r>
              <a:rPr lang="en-US" sz="2400" dirty="0"/>
              <a:t>Behavior (social, emotional, behavioral learning),</a:t>
            </a:r>
          </a:p>
          <a:p>
            <a:r>
              <a:rPr lang="en-US" sz="2400" dirty="0"/>
              <a:t>Instructional practices,</a:t>
            </a:r>
          </a:p>
          <a:p>
            <a:r>
              <a:rPr lang="en-US" sz="2400" dirty="0"/>
              <a:t>Instructional strategies, and</a:t>
            </a:r>
          </a:p>
          <a:p>
            <a:pPr>
              <a:spcAft>
                <a:spcPts val="600"/>
              </a:spcAft>
            </a:pPr>
            <a:r>
              <a:rPr lang="en-US" sz="2400" dirty="0"/>
              <a:t>Literacy, especially considering the unique needs of children of color with disabilities or multilingual children</a:t>
            </a:r>
          </a:p>
          <a:p>
            <a:pPr marL="0" indent="0">
              <a:buNone/>
            </a:pPr>
            <a:r>
              <a:rPr lang="en-US" b="1" dirty="0"/>
              <a:t>325D and 325H:</a:t>
            </a:r>
          </a:p>
          <a:p>
            <a:r>
              <a:rPr lang="en-US" sz="2400" dirty="0"/>
              <a:t>Research methods, </a:t>
            </a:r>
          </a:p>
          <a:p>
            <a:r>
              <a:rPr lang="en-US" sz="2400" dirty="0"/>
              <a:t>Evaluation methods, or </a:t>
            </a:r>
          </a:p>
          <a:p>
            <a:r>
              <a:rPr lang="en-US" sz="2400" dirty="0"/>
              <a:t>Data analysis courses required by the degree program. </a:t>
            </a:r>
          </a:p>
          <a:p>
            <a:pPr marL="0" indent="0">
              <a:buNone/>
            </a:pPr>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7213876C-E58E-4E9C-A0D9-8258F0F87DEA}"/>
              </a:ext>
            </a:extLst>
          </p:cNvPr>
          <p:cNvSpPr>
            <a:spLocks noGrp="1"/>
          </p:cNvSpPr>
          <p:nvPr>
            <p:ph type="sldNum" sz="quarter" idx="12"/>
          </p:nvPr>
        </p:nvSpPr>
        <p:spPr/>
        <p:txBody>
          <a:bodyPr/>
          <a:lstStyle/>
          <a:p>
            <a:fld id="{78FEA6AD-5963-42A3-B799-50DDE2FA9A33}" type="slidenum">
              <a:rPr lang="en-US" smtClean="0"/>
              <a:pPr/>
              <a:t>20</a:t>
            </a:fld>
            <a:endParaRPr lang="en-US" dirty="0"/>
          </a:p>
        </p:txBody>
      </p:sp>
    </p:spTree>
    <p:extLst>
      <p:ext uri="{BB962C8B-B14F-4D97-AF65-F5344CB8AC3E}">
        <p14:creationId xmlns:p14="http://schemas.microsoft.com/office/powerpoint/2010/main" val="3283115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52400"/>
            <a:ext cx="8839201" cy="990600"/>
          </a:xfrm>
        </p:spPr>
        <p:txBody>
          <a:bodyPr>
            <a:noAutofit/>
          </a:bodyPr>
          <a:lstStyle/>
          <a:p>
            <a:pPr>
              <a:defRPr/>
            </a:pPr>
            <a:r>
              <a:rPr lang="en-US" altLang="en-US" sz="3600" dirty="0"/>
              <a:t>PDP PROGRAM Performance Measure 2</a:t>
            </a:r>
            <a:endParaRPr lang="en-US" sz="3600" i="1" dirty="0"/>
          </a:p>
        </p:txBody>
      </p:sp>
      <p:sp>
        <p:nvSpPr>
          <p:cNvPr id="38915" name="Content Placeholder 2"/>
          <p:cNvSpPr>
            <a:spLocks noGrp="1"/>
          </p:cNvSpPr>
          <p:nvPr>
            <p:ph sz="quarter" idx="1"/>
          </p:nvPr>
        </p:nvSpPr>
        <p:spPr>
          <a:xfrm>
            <a:off x="228599" y="1524000"/>
            <a:ext cx="8571845" cy="4495800"/>
          </a:xfrm>
        </p:spPr>
        <p:txBody>
          <a:bodyPr>
            <a:noAutofit/>
          </a:bodyPr>
          <a:lstStyle/>
          <a:p>
            <a:pPr>
              <a:spcBef>
                <a:spcPts val="600"/>
              </a:spcBef>
            </a:pPr>
            <a:r>
              <a:rPr lang="en-US" sz="2600" dirty="0"/>
              <a:t>The percentage of scholars completing preparation programs who are knowledgeable and skilled in evidence-based practices (EBPs) for children with disabilities.</a:t>
            </a:r>
          </a:p>
          <a:p>
            <a:pPr>
              <a:spcBef>
                <a:spcPts val="600"/>
              </a:spcBef>
            </a:pPr>
            <a:r>
              <a:rPr lang="en-US" altLang="en-US" sz="2600" b="1" dirty="0"/>
              <a:t>Source of Data: </a:t>
            </a:r>
            <a:r>
              <a:rPr lang="en-US" altLang="en-US" sz="2600" dirty="0"/>
              <a:t>Grantees report scholar’s exit/completion status and their chosen measure(s). </a:t>
            </a:r>
            <a:endParaRPr lang="en-US" sz="2600" dirty="0"/>
          </a:p>
          <a:p>
            <a:pPr lvl="1">
              <a:spcBef>
                <a:spcPts val="600"/>
              </a:spcBef>
              <a:buFont typeface="Wingdings" panose="05000000000000000000" pitchFamily="2" charset="2"/>
              <a:buChar char="Ø"/>
            </a:pPr>
            <a:r>
              <a:rPr lang="en-US" sz="2300" dirty="0"/>
              <a:t>Grantees must include </a:t>
            </a:r>
            <a:r>
              <a:rPr lang="en-US" sz="2300" b="1" dirty="0"/>
              <a:t>at least one </a:t>
            </a:r>
            <a:br>
              <a:rPr lang="en-US" sz="2300" b="1" dirty="0"/>
            </a:br>
            <a:r>
              <a:rPr lang="en-US" sz="2300" b="1" dirty="0"/>
              <a:t>measure</a:t>
            </a:r>
            <a:r>
              <a:rPr lang="en-US" sz="2300" dirty="0"/>
              <a:t> to demonstrate each scholar </a:t>
            </a:r>
            <a:br>
              <a:rPr lang="en-US" sz="2300" dirty="0"/>
            </a:br>
            <a:r>
              <a:rPr lang="en-US" sz="2300" dirty="0"/>
              <a:t>is “knowledgeable and skilled in use </a:t>
            </a:r>
            <a:br>
              <a:rPr lang="en-US" sz="2300" dirty="0"/>
            </a:br>
            <a:r>
              <a:rPr lang="en-US" sz="2300" dirty="0"/>
              <a:t>of EBPs” for children with disabilities.</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5CDA87AE-8F42-4D6E-A914-9060440C9359}" type="slidenum">
              <a:rPr lang="en-US" altLang="en-US" sz="1200">
                <a:solidFill>
                  <a:srgbClr val="FFFFFF"/>
                </a:solidFill>
              </a:rPr>
              <a:pPr eaLnBrk="1" hangingPunct="1">
                <a:lnSpc>
                  <a:spcPct val="80000"/>
                </a:lnSpc>
              </a:pPr>
              <a:t>21</a:t>
            </a:fld>
            <a:endParaRPr lang="en-US" altLang="en-US" sz="1200" dirty="0">
              <a:solidFill>
                <a:srgbClr val="FFFFFF"/>
              </a:solidFill>
            </a:endParaRPr>
          </a:p>
        </p:txBody>
      </p:sp>
      <p:grpSp>
        <p:nvGrpSpPr>
          <p:cNvPr id="8" name="Group 7">
            <a:extLst>
              <a:ext uri="{FF2B5EF4-FFF2-40B4-BE49-F238E27FC236}">
                <a16:creationId xmlns:a16="http://schemas.microsoft.com/office/drawing/2014/main" id="{D953A41F-6BD4-4694-8CC8-2FE3801468B1}"/>
              </a:ext>
              <a:ext uri="{C183D7F6-B498-43B3-948B-1728B52AA6E4}">
                <adec:decorative xmlns:adec="http://schemas.microsoft.com/office/drawing/2017/decorative" val="1"/>
              </a:ext>
            </a:extLst>
          </p:cNvPr>
          <p:cNvGrpSpPr/>
          <p:nvPr/>
        </p:nvGrpSpPr>
        <p:grpSpPr>
          <a:xfrm>
            <a:off x="6896100" y="4114800"/>
            <a:ext cx="1747159" cy="1768398"/>
            <a:chOff x="6387830" y="1600200"/>
            <a:chExt cx="2209800" cy="2209800"/>
          </a:xfrm>
        </p:grpSpPr>
        <p:sp>
          <p:nvSpPr>
            <p:cNvPr id="9" name="Oval 8">
              <a:extLst>
                <a:ext uri="{FF2B5EF4-FFF2-40B4-BE49-F238E27FC236}">
                  <a16:creationId xmlns:a16="http://schemas.microsoft.com/office/drawing/2014/main" id="{44863242-FE4B-42B4-BD6A-66FB4A7DB8FD}"/>
                </a:ext>
              </a:extLst>
            </p:cNvPr>
            <p:cNvSpPr/>
            <p:nvPr/>
          </p:nvSpPr>
          <p:spPr>
            <a:xfrm>
              <a:off x="6387830" y="1600200"/>
              <a:ext cx="2209800" cy="2209800"/>
            </a:xfrm>
            <a:prstGeom prst="ellipse">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80581FB-FCF4-4C20-9490-C4E59FE62BE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81800" y="1952949"/>
              <a:ext cx="1484562" cy="1580502"/>
            </a:xfrm>
            <a:prstGeom prst="rect">
              <a:avLst/>
            </a:prstGeom>
          </p:spPr>
        </p:pic>
      </p:grpSp>
    </p:spTree>
    <p:extLst>
      <p:ext uri="{BB962C8B-B14F-4D97-AF65-F5344CB8AC3E}">
        <p14:creationId xmlns:p14="http://schemas.microsoft.com/office/powerpoint/2010/main" val="426971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altLang="en-US" sz="3600" dirty="0"/>
              <a:t>PDP GPRA Performance            Measure 2  </a:t>
            </a:r>
            <a:r>
              <a:rPr lang="en-US" altLang="en-US" sz="3200" dirty="0"/>
              <a:t>- </a:t>
            </a:r>
            <a:r>
              <a:rPr lang="en-US" altLang="en-US" sz="3200" i="1" dirty="0"/>
              <a:t>continued</a:t>
            </a:r>
            <a:endParaRPr lang="en-US" sz="3200" i="1" dirty="0"/>
          </a:p>
        </p:txBody>
      </p:sp>
      <p:graphicFrame>
        <p:nvGraphicFramePr>
          <p:cNvPr id="18" name="Table 18">
            <a:extLst>
              <a:ext uri="{FF2B5EF4-FFF2-40B4-BE49-F238E27FC236}">
                <a16:creationId xmlns:a16="http://schemas.microsoft.com/office/drawing/2014/main" id="{67C15C3B-2098-4CD7-BDC1-9E254CAFE708}"/>
              </a:ext>
            </a:extLst>
          </p:cNvPr>
          <p:cNvGraphicFramePr>
            <a:graphicFrameLocks noGrp="1"/>
          </p:cNvGraphicFramePr>
          <p:nvPr>
            <p:ph sz="quarter" idx="1"/>
            <p:extLst>
              <p:ext uri="{D42A27DB-BD31-4B8C-83A1-F6EECF244321}">
                <p14:modId xmlns:p14="http://schemas.microsoft.com/office/powerpoint/2010/main" val="3311488297"/>
              </p:ext>
            </p:extLst>
          </p:nvPr>
        </p:nvGraphicFramePr>
        <p:xfrm>
          <a:off x="304800" y="1524000"/>
          <a:ext cx="8458199" cy="4343399"/>
        </p:xfrm>
        <a:graphic>
          <a:graphicData uri="http://schemas.openxmlformats.org/drawingml/2006/table">
            <a:tbl>
              <a:tblPr firstRow="1" bandRow="1">
                <a:tableStyleId>{5C22544A-7EE6-4342-B048-85BDC9FD1C3A}</a:tableStyleId>
              </a:tblPr>
              <a:tblGrid>
                <a:gridCol w="4010353">
                  <a:extLst>
                    <a:ext uri="{9D8B030D-6E8A-4147-A177-3AD203B41FA5}">
                      <a16:colId xmlns:a16="http://schemas.microsoft.com/office/drawing/2014/main" val="173588531"/>
                    </a:ext>
                  </a:extLst>
                </a:gridCol>
                <a:gridCol w="4447846">
                  <a:extLst>
                    <a:ext uri="{9D8B030D-6E8A-4147-A177-3AD203B41FA5}">
                      <a16:colId xmlns:a16="http://schemas.microsoft.com/office/drawing/2014/main" val="1732307246"/>
                    </a:ext>
                  </a:extLst>
                </a:gridCol>
              </a:tblGrid>
              <a:tr h="550501">
                <a:tc gridSpan="2">
                  <a:txBody>
                    <a:bodyPr/>
                    <a:lstStyle/>
                    <a:p>
                      <a:pPr algn="ctr"/>
                      <a:r>
                        <a:rPr lang="en-US" sz="2400" b="0" dirty="0">
                          <a:solidFill>
                            <a:schemeClr val="tx2"/>
                          </a:solidFill>
                          <a:latin typeface="Montserrat" panose="00000500000000000000" pitchFamily="2" charset="0"/>
                        </a:rPr>
                        <a:t>Examples of Measures of Knowledge and Skills</a:t>
                      </a:r>
                    </a:p>
                  </a:txBody>
                  <a:tcPr>
                    <a:solidFill>
                      <a:schemeClr val="bg1"/>
                    </a:solidFill>
                  </a:tcPr>
                </a:tc>
                <a:tc hMerge="1">
                  <a:txBody>
                    <a:bodyPr/>
                    <a:lstStyle/>
                    <a:p>
                      <a:endParaRPr lang="en-US" dirty="0"/>
                    </a:p>
                  </a:txBody>
                  <a:tcPr/>
                </a:tc>
                <a:extLst>
                  <a:ext uri="{0D108BD9-81ED-4DB2-BD59-A6C34878D82A}">
                    <a16:rowId xmlns:a16="http://schemas.microsoft.com/office/drawing/2014/main" val="669038408"/>
                  </a:ext>
                </a:extLst>
              </a:tr>
              <a:tr h="493193">
                <a:tc>
                  <a:txBody>
                    <a:bodyPr/>
                    <a:lstStyle/>
                    <a:p>
                      <a:pPr algn="ctr">
                        <a:spcBef>
                          <a:spcPts val="600"/>
                        </a:spcBef>
                        <a:spcAft>
                          <a:spcPts val="600"/>
                        </a:spcAft>
                      </a:pPr>
                      <a:r>
                        <a:rPr lang="en-US" sz="2400" b="1">
                          <a:solidFill>
                            <a:schemeClr val="bg2">
                              <a:lumMod val="25000"/>
                            </a:schemeClr>
                          </a:solidFill>
                          <a:latin typeface="Montserrat" panose="00000500000000000000" pitchFamily="2" charset="0"/>
                        </a:rPr>
                        <a:t>ACCEPTABLE Measures</a:t>
                      </a:r>
                      <a:endParaRPr lang="en-US" sz="2400" b="1" dirty="0">
                        <a:solidFill>
                          <a:schemeClr val="bg2">
                            <a:lumMod val="25000"/>
                          </a:schemeClr>
                        </a:solidFill>
                        <a:latin typeface="Montserrat" panose="00000500000000000000" pitchFamily="2" charset="0"/>
                      </a:endParaRPr>
                    </a:p>
                  </a:txBody>
                  <a:tcPr>
                    <a:solidFill>
                      <a:schemeClr val="accent5">
                        <a:lumMod val="40000"/>
                        <a:lumOff val="60000"/>
                      </a:schemeClr>
                    </a:solidFill>
                  </a:tcPr>
                </a:tc>
                <a:tc>
                  <a:txBody>
                    <a:bodyPr/>
                    <a:lstStyle/>
                    <a:p>
                      <a:pPr algn="ctr">
                        <a:spcBef>
                          <a:spcPts val="600"/>
                        </a:spcBef>
                        <a:spcAft>
                          <a:spcPts val="600"/>
                        </a:spcAft>
                      </a:pPr>
                      <a:r>
                        <a:rPr lang="en-US" sz="2400" b="1" dirty="0">
                          <a:solidFill>
                            <a:schemeClr val="bg2">
                              <a:lumMod val="25000"/>
                            </a:schemeClr>
                          </a:solidFill>
                          <a:latin typeface="Montserrat" panose="00000500000000000000" pitchFamily="2" charset="0"/>
                        </a:rPr>
                        <a:t>UNACCEPTABLE Measures</a:t>
                      </a:r>
                    </a:p>
                  </a:txBody>
                  <a:tcPr>
                    <a:solidFill>
                      <a:schemeClr val="accent5">
                        <a:lumMod val="40000"/>
                        <a:lumOff val="60000"/>
                      </a:schemeClr>
                    </a:solidFill>
                  </a:tcPr>
                </a:tc>
                <a:extLst>
                  <a:ext uri="{0D108BD9-81ED-4DB2-BD59-A6C34878D82A}">
                    <a16:rowId xmlns:a16="http://schemas.microsoft.com/office/drawing/2014/main" val="3767806449"/>
                  </a:ext>
                </a:extLst>
              </a:tr>
              <a:tr h="3299705">
                <a:tc>
                  <a:txBody>
                    <a:bodyPr/>
                    <a:lstStyle/>
                    <a:p>
                      <a:pPr marL="285750" lvl="1" indent="-285750">
                        <a:lnSpc>
                          <a:spcPct val="100000"/>
                        </a:lnSpc>
                        <a:spcBef>
                          <a:spcPts val="600"/>
                        </a:spcBef>
                        <a:spcAft>
                          <a:spcPts val="0"/>
                        </a:spcAft>
                        <a:buFont typeface="Wingdings" panose="05000000000000000000" pitchFamily="2" charset="2"/>
                        <a:buChar char="Ø"/>
                      </a:pPr>
                      <a:r>
                        <a:rPr lang="en-US" altLang="en-US" sz="1800" b="1">
                          <a:solidFill>
                            <a:schemeClr val="tx2"/>
                          </a:solidFill>
                          <a:latin typeface="Montserrat" panose="00000500000000000000" pitchFamily="2" charset="0"/>
                        </a:rPr>
                        <a:t>Grantee-specific tests </a:t>
                      </a:r>
                      <a:r>
                        <a:rPr lang="en-US" altLang="en-US" sz="1800">
                          <a:solidFill>
                            <a:schemeClr val="tx2"/>
                          </a:solidFill>
                          <a:latin typeface="Montserrat" panose="00000500000000000000" pitchFamily="2" charset="0"/>
                        </a:rPr>
                        <a:t>(e.g., portfolio, comprehensive exam, dissertation defense)</a:t>
                      </a:r>
                    </a:p>
                    <a:p>
                      <a:pPr marL="285750" lvl="1" indent="-285750">
                        <a:lnSpc>
                          <a:spcPct val="100000"/>
                        </a:lnSpc>
                        <a:spcBef>
                          <a:spcPts val="600"/>
                        </a:spcBef>
                        <a:spcAft>
                          <a:spcPts val="0"/>
                        </a:spcAft>
                        <a:buFont typeface="Wingdings" panose="05000000000000000000" pitchFamily="2" charset="2"/>
                        <a:buChar char="Ø"/>
                      </a:pPr>
                      <a:r>
                        <a:rPr lang="en-US" altLang="en-US" sz="1800" b="1">
                          <a:solidFill>
                            <a:schemeClr val="tx2"/>
                          </a:solidFill>
                          <a:latin typeface="Montserrat" panose="00000500000000000000" pitchFamily="2" charset="0"/>
                        </a:rPr>
                        <a:t>PRAXIS II </a:t>
                      </a:r>
                    </a:p>
                    <a:p>
                      <a:pPr marL="285750" lvl="1" indent="-285750">
                        <a:lnSpc>
                          <a:spcPct val="100000"/>
                        </a:lnSpc>
                        <a:spcBef>
                          <a:spcPts val="600"/>
                        </a:spcBef>
                        <a:spcAft>
                          <a:spcPts val="0"/>
                        </a:spcAft>
                        <a:buFont typeface="Wingdings" panose="05000000000000000000" pitchFamily="2" charset="2"/>
                        <a:buChar char="Ø"/>
                      </a:pPr>
                      <a:r>
                        <a:rPr lang="en-US" altLang="en-US" sz="1800" b="1">
                          <a:solidFill>
                            <a:schemeClr val="tx2"/>
                          </a:solidFill>
                          <a:latin typeface="Montserrat" panose="00000500000000000000" pitchFamily="2" charset="0"/>
                        </a:rPr>
                        <a:t>National organization tests </a:t>
                      </a:r>
                    </a:p>
                    <a:p>
                      <a:pPr marL="285750" lvl="1" indent="-285750">
                        <a:lnSpc>
                          <a:spcPct val="100000"/>
                        </a:lnSpc>
                        <a:spcBef>
                          <a:spcPts val="600"/>
                        </a:spcBef>
                        <a:spcAft>
                          <a:spcPts val="0"/>
                        </a:spcAft>
                        <a:buFont typeface="Wingdings" panose="05000000000000000000" pitchFamily="2" charset="2"/>
                        <a:buChar char="Ø"/>
                      </a:pPr>
                      <a:r>
                        <a:rPr lang="en-US" altLang="en-US" sz="1800" b="1">
                          <a:solidFill>
                            <a:schemeClr val="tx2"/>
                          </a:solidFill>
                          <a:latin typeface="Montserrat" panose="00000500000000000000" pitchFamily="2" charset="0"/>
                        </a:rPr>
                        <a:t>State-specific tests </a:t>
                      </a:r>
                    </a:p>
                    <a:p>
                      <a:pPr marL="285750" lvl="1" indent="-285750">
                        <a:lnSpc>
                          <a:spcPct val="100000"/>
                        </a:lnSpc>
                        <a:spcBef>
                          <a:spcPts val="600"/>
                        </a:spcBef>
                        <a:spcAft>
                          <a:spcPts val="0"/>
                        </a:spcAft>
                        <a:buFont typeface="Wingdings" panose="05000000000000000000" pitchFamily="2" charset="2"/>
                        <a:buChar char="Ø"/>
                      </a:pPr>
                      <a:r>
                        <a:rPr lang="en-US" sz="1800" b="1">
                          <a:solidFill>
                            <a:schemeClr val="tx2"/>
                          </a:solidFill>
                          <a:latin typeface="Montserrat" panose="00000500000000000000" pitchFamily="2" charset="0"/>
                        </a:rPr>
                        <a:t>Capstone project or exam</a:t>
                      </a:r>
                      <a:r>
                        <a:rPr lang="en-US" sz="1800">
                          <a:solidFill>
                            <a:schemeClr val="tx2"/>
                          </a:solidFill>
                          <a:latin typeface="Montserrat" panose="00000500000000000000" pitchFamily="2" charset="0"/>
                        </a:rPr>
                        <a:t> required of scholars prior to degree program or grant project completion</a:t>
                      </a:r>
                      <a:endParaRPr lang="en-US" sz="1800" dirty="0">
                        <a:latin typeface="Montserrat" panose="00000500000000000000" pitchFamily="2" charset="0"/>
                      </a:endParaRPr>
                    </a:p>
                  </a:txBody>
                  <a:tcPr>
                    <a:solidFill>
                      <a:schemeClr val="accent5">
                        <a:lumMod val="20000"/>
                        <a:lumOff val="80000"/>
                      </a:schemeClr>
                    </a:solidFill>
                  </a:tcPr>
                </a:tc>
                <a:tc>
                  <a:txBody>
                    <a:bodyPr/>
                    <a:lstStyle/>
                    <a:p>
                      <a:pPr marL="573088" lvl="1" indent="-341313">
                        <a:spcBef>
                          <a:spcPts val="600"/>
                        </a:spcBef>
                        <a:spcAft>
                          <a:spcPts val="600"/>
                        </a:spcAft>
                        <a:buFont typeface="Wingdings" panose="05000000000000000000" pitchFamily="2" charset="2"/>
                        <a:buChar char="Ø"/>
                        <a:defRPr/>
                      </a:pPr>
                      <a:r>
                        <a:rPr lang="en-US" sz="1800" b="1" dirty="0">
                          <a:solidFill>
                            <a:schemeClr val="tx2"/>
                          </a:solidFill>
                          <a:latin typeface="Montserrat" panose="00000500000000000000" pitchFamily="2" charset="0"/>
                        </a:rPr>
                        <a:t>Entrance exams </a:t>
                      </a:r>
                      <a:r>
                        <a:rPr lang="en-US" sz="1800" dirty="0">
                          <a:solidFill>
                            <a:schemeClr val="tx2"/>
                          </a:solidFill>
                          <a:latin typeface="Montserrat" panose="00000500000000000000" pitchFamily="2" charset="0"/>
                        </a:rPr>
                        <a:t>(e.g., PRAXIS I, GRE, SAT)</a:t>
                      </a:r>
                    </a:p>
                    <a:p>
                      <a:pPr marL="573088" lvl="1" indent="-341313">
                        <a:spcBef>
                          <a:spcPts val="600"/>
                        </a:spcBef>
                        <a:spcAft>
                          <a:spcPts val="600"/>
                        </a:spcAft>
                        <a:buFont typeface="Wingdings" panose="05000000000000000000" pitchFamily="2" charset="2"/>
                        <a:buChar char="Ø"/>
                        <a:defRPr/>
                      </a:pPr>
                      <a:r>
                        <a:rPr lang="en-US" sz="1800" b="1" dirty="0">
                          <a:solidFill>
                            <a:schemeClr val="tx2"/>
                          </a:solidFill>
                          <a:latin typeface="Montserrat" panose="00000500000000000000" pitchFamily="2" charset="0"/>
                        </a:rPr>
                        <a:t>University preliminary exams</a:t>
                      </a:r>
                    </a:p>
                    <a:p>
                      <a:pPr marL="573088" lvl="1" indent="-341313">
                        <a:spcBef>
                          <a:spcPts val="600"/>
                        </a:spcBef>
                        <a:spcAft>
                          <a:spcPts val="600"/>
                        </a:spcAft>
                        <a:buFont typeface="Wingdings" panose="05000000000000000000" pitchFamily="2" charset="2"/>
                        <a:buChar char="Ø"/>
                        <a:defRPr/>
                      </a:pPr>
                      <a:r>
                        <a:rPr lang="en-US" sz="1800" b="1" dirty="0">
                          <a:solidFill>
                            <a:schemeClr val="tx2"/>
                          </a:solidFill>
                          <a:latin typeface="Montserrat" panose="00000500000000000000" pitchFamily="2" charset="0"/>
                        </a:rPr>
                        <a:t>Individual course exams or grades</a:t>
                      </a:r>
                      <a:endParaRPr lang="en-US" sz="1800" dirty="0">
                        <a:solidFill>
                          <a:schemeClr val="tx2"/>
                        </a:solidFill>
                        <a:latin typeface="Montserrat" panose="00000500000000000000" pitchFamily="2" charset="0"/>
                      </a:endParaRPr>
                    </a:p>
                    <a:p>
                      <a:pPr marL="285750" indent="-285750">
                        <a:buFont typeface="Wingdings" panose="05000000000000000000" pitchFamily="2" charset="2"/>
                        <a:buChar char="Ø"/>
                      </a:pPr>
                      <a:endParaRPr lang="en-US" sz="1600" dirty="0">
                        <a:latin typeface="Montserrat" panose="00000500000000000000" pitchFamily="2" charset="0"/>
                      </a:endParaRPr>
                    </a:p>
                  </a:txBody>
                  <a:tcPr>
                    <a:solidFill>
                      <a:schemeClr val="accent5">
                        <a:lumMod val="20000"/>
                        <a:lumOff val="80000"/>
                      </a:schemeClr>
                    </a:solidFill>
                  </a:tcPr>
                </a:tc>
                <a:extLst>
                  <a:ext uri="{0D108BD9-81ED-4DB2-BD59-A6C34878D82A}">
                    <a16:rowId xmlns:a16="http://schemas.microsoft.com/office/drawing/2014/main" val="4140174062"/>
                  </a:ext>
                </a:extLst>
              </a:tr>
            </a:tbl>
          </a:graphicData>
        </a:graphic>
      </p:graphicFrame>
      <p:sp>
        <p:nvSpPr>
          <p:cNvPr id="4" name="Slide Number Placeholder 3"/>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5CDA87AE-8F42-4D6E-A914-9060440C9359}" type="slidenum">
              <a:rPr lang="en-US" altLang="en-US" sz="1200">
                <a:solidFill>
                  <a:srgbClr val="FFFFFF"/>
                </a:solidFill>
              </a:rPr>
              <a:pPr eaLnBrk="1" hangingPunct="1">
                <a:lnSpc>
                  <a:spcPct val="80000"/>
                </a:lnSpc>
              </a:pPr>
              <a:t>22</a:t>
            </a:fld>
            <a:endParaRPr lang="en-US" altLang="en-US" sz="1200">
              <a:solidFill>
                <a:srgbClr val="FFFFFF"/>
              </a:solidFill>
            </a:endParaRPr>
          </a:p>
        </p:txBody>
      </p:sp>
    </p:spTree>
    <p:extLst>
      <p:ext uri="{BB962C8B-B14F-4D97-AF65-F5344CB8AC3E}">
        <p14:creationId xmlns:p14="http://schemas.microsoft.com/office/powerpoint/2010/main" val="1030102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02C17EC-93B0-4AC7-8333-AC52A1028E27}"/>
              </a:ext>
            </a:extLst>
          </p:cNvPr>
          <p:cNvSpPr>
            <a:spLocks noGrp="1"/>
          </p:cNvSpPr>
          <p:nvPr>
            <p:ph type="title"/>
          </p:nvPr>
        </p:nvSpPr>
        <p:spPr>
          <a:xfrm>
            <a:off x="304799" y="152400"/>
            <a:ext cx="8605159" cy="990600"/>
          </a:xfrm>
        </p:spPr>
        <p:txBody>
          <a:bodyPr>
            <a:noAutofit/>
          </a:bodyPr>
          <a:lstStyle/>
          <a:p>
            <a:pPr eaLnBrk="1" fontAlgn="auto" hangingPunct="1">
              <a:spcAft>
                <a:spcPts val="0"/>
              </a:spcAft>
              <a:defRPr/>
            </a:pPr>
            <a:r>
              <a:rPr lang="en-US" sz="3600" dirty="0"/>
              <a:t>PDP PROGRAM Performance Measure 3</a:t>
            </a:r>
          </a:p>
        </p:txBody>
      </p:sp>
      <p:sp>
        <p:nvSpPr>
          <p:cNvPr id="33795" name="Content Placeholder 2"/>
          <p:cNvSpPr>
            <a:spLocks noGrp="1"/>
          </p:cNvSpPr>
          <p:nvPr>
            <p:ph sz="quarter" idx="1"/>
          </p:nvPr>
        </p:nvSpPr>
        <p:spPr>
          <a:xfrm>
            <a:off x="304800" y="1524000"/>
            <a:ext cx="8458200" cy="4495800"/>
          </a:xfrm>
        </p:spPr>
        <p:txBody>
          <a:bodyPr>
            <a:noAutofit/>
          </a:bodyPr>
          <a:lstStyle/>
          <a:p>
            <a:r>
              <a:rPr lang="en-US" sz="2800" dirty="0"/>
              <a:t>The percentage of scholars who exit preparation program prior to completion due to poor academic performance.</a:t>
            </a:r>
          </a:p>
          <a:p>
            <a:r>
              <a:rPr lang="en-US" sz="2800" b="1" dirty="0"/>
              <a:t>Source of data: </a:t>
            </a:r>
            <a:r>
              <a:rPr lang="en-US" altLang="en-US" sz="2800" dirty="0"/>
              <a:t>Grantees report scholar’s exit/completion status and </a:t>
            </a:r>
            <a:br>
              <a:rPr lang="en-US" altLang="en-US" sz="2800" dirty="0"/>
            </a:br>
            <a:r>
              <a:rPr lang="en-US" altLang="en-US" sz="2800" dirty="0"/>
              <a:t>reason for exiting prior to </a:t>
            </a:r>
            <a:br>
              <a:rPr lang="en-US" altLang="en-US" sz="2800" dirty="0"/>
            </a:br>
            <a:r>
              <a:rPr lang="en-US" altLang="en-US" sz="2800" dirty="0"/>
              <a:t>completion, if applicable. </a:t>
            </a:r>
            <a:endParaRPr lang="en-US" sz="2400"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46824244-BBEF-485B-B8F8-786F995D0C33}" type="slidenum">
              <a:rPr lang="en-US" altLang="en-US" sz="1200">
                <a:solidFill>
                  <a:srgbClr val="FFFFFF"/>
                </a:solidFill>
              </a:rPr>
              <a:pPr eaLnBrk="1" hangingPunct="1">
                <a:lnSpc>
                  <a:spcPct val="80000"/>
                </a:lnSpc>
              </a:pPr>
              <a:t>23</a:t>
            </a:fld>
            <a:endParaRPr lang="en-US" altLang="en-US" sz="1200">
              <a:solidFill>
                <a:srgbClr val="FFFFFF"/>
              </a:solidFill>
            </a:endParaRPr>
          </a:p>
        </p:txBody>
      </p:sp>
      <p:grpSp>
        <p:nvGrpSpPr>
          <p:cNvPr id="2" name="Group 1">
            <a:extLst>
              <a:ext uri="{FF2B5EF4-FFF2-40B4-BE49-F238E27FC236}">
                <a16:creationId xmlns:a16="http://schemas.microsoft.com/office/drawing/2014/main" id="{0EB6389C-6322-4EFC-8739-0D2E297FA46B}"/>
              </a:ext>
              <a:ext uri="{C183D7F6-B498-43B3-948B-1728B52AA6E4}">
                <adec:decorative xmlns:adec="http://schemas.microsoft.com/office/drawing/2017/decorative" val="1"/>
              </a:ext>
            </a:extLst>
          </p:cNvPr>
          <p:cNvGrpSpPr/>
          <p:nvPr/>
        </p:nvGrpSpPr>
        <p:grpSpPr>
          <a:xfrm flipH="1">
            <a:off x="6019800" y="3836286"/>
            <a:ext cx="1696278" cy="1676400"/>
            <a:chOff x="6993031" y="1535066"/>
            <a:chExt cx="1828800" cy="1828800"/>
          </a:xfrm>
        </p:grpSpPr>
        <p:sp>
          <p:nvSpPr>
            <p:cNvPr id="6" name="Oval 5">
              <a:extLst>
                <a:ext uri="{FF2B5EF4-FFF2-40B4-BE49-F238E27FC236}">
                  <a16:creationId xmlns:a16="http://schemas.microsoft.com/office/drawing/2014/main" id="{BD59B9E2-9ABE-4B57-A6BF-BA63FFADFD78}"/>
                </a:ext>
              </a:extLst>
            </p:cNvPr>
            <p:cNvSpPr/>
            <p:nvPr/>
          </p:nvSpPr>
          <p:spPr>
            <a:xfrm>
              <a:off x="6993031" y="1535066"/>
              <a:ext cx="1828800" cy="1828800"/>
            </a:xfrm>
            <a:prstGeom prst="ellipse">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A75FA72-B44B-4E58-B92D-CEBB2CCD1E0D}"/>
                </a:ext>
              </a:extLst>
            </p:cNvPr>
            <p:cNvSpPr/>
            <p:nvPr/>
          </p:nvSpPr>
          <p:spPr>
            <a:xfrm>
              <a:off x="7517746" y="2601866"/>
              <a:ext cx="152400" cy="304800"/>
            </a:xfrm>
            <a:prstGeom prst="rect">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2439261-DC35-40F2-96DD-B83CF511CCFE}"/>
                </a:ext>
              </a:extLst>
            </p:cNvPr>
            <p:cNvSpPr/>
            <p:nvPr/>
          </p:nvSpPr>
          <p:spPr>
            <a:xfrm>
              <a:off x="7755031" y="2449466"/>
              <a:ext cx="152400" cy="457200"/>
            </a:xfrm>
            <a:prstGeom prst="rect">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D35FDA4-3B0A-4A80-B9C4-2B1F4A0B0A4E}"/>
                </a:ext>
              </a:extLst>
            </p:cNvPr>
            <p:cNvSpPr/>
            <p:nvPr/>
          </p:nvSpPr>
          <p:spPr>
            <a:xfrm>
              <a:off x="7992315" y="2297066"/>
              <a:ext cx="152400" cy="609600"/>
            </a:xfrm>
            <a:prstGeom prst="rect">
              <a:avLst/>
            </a:prstGeom>
            <a:solidFill>
              <a:srgbClr val="388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7371A98-95DF-4A36-AFD8-52BCE6FCB64D}"/>
                </a:ext>
              </a:extLst>
            </p:cNvPr>
            <p:cNvSpPr/>
            <p:nvPr/>
          </p:nvSpPr>
          <p:spPr>
            <a:xfrm>
              <a:off x="8229600" y="2144666"/>
              <a:ext cx="152400" cy="762000"/>
            </a:xfrm>
            <a:prstGeom prst="rect">
              <a:avLst/>
            </a:prstGeom>
            <a:solidFill>
              <a:srgbClr val="388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D1C72BE-1D8E-4A53-AE9E-A05B2331283A}"/>
                </a:ext>
              </a:extLst>
            </p:cNvPr>
            <p:cNvSpPr/>
            <p:nvPr/>
          </p:nvSpPr>
          <p:spPr>
            <a:xfrm>
              <a:off x="7280461" y="2754266"/>
              <a:ext cx="152400" cy="152400"/>
            </a:xfrm>
            <a:prstGeom prst="rect">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272522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02C17EC-93B0-4AC7-8333-AC52A1028E27}"/>
              </a:ext>
            </a:extLst>
          </p:cNvPr>
          <p:cNvSpPr>
            <a:spLocks noGrp="1"/>
          </p:cNvSpPr>
          <p:nvPr>
            <p:ph type="title"/>
          </p:nvPr>
        </p:nvSpPr>
        <p:spPr>
          <a:xfrm>
            <a:off x="304799" y="152400"/>
            <a:ext cx="8839201" cy="990600"/>
          </a:xfrm>
        </p:spPr>
        <p:txBody>
          <a:bodyPr>
            <a:noAutofit/>
          </a:bodyPr>
          <a:lstStyle/>
          <a:p>
            <a:pPr eaLnBrk="1" fontAlgn="auto" hangingPunct="1">
              <a:spcAft>
                <a:spcPts val="0"/>
              </a:spcAft>
              <a:defRPr/>
            </a:pPr>
            <a:r>
              <a:rPr lang="en-US" sz="3600" dirty="0"/>
              <a:t>PDP PROGRAM Performance Measure 4</a:t>
            </a:r>
          </a:p>
        </p:txBody>
      </p:sp>
      <p:sp>
        <p:nvSpPr>
          <p:cNvPr id="33795" name="Content Placeholder 2"/>
          <p:cNvSpPr>
            <a:spLocks noGrp="1"/>
          </p:cNvSpPr>
          <p:nvPr>
            <p:ph sz="quarter" idx="1"/>
          </p:nvPr>
        </p:nvSpPr>
        <p:spPr/>
        <p:txBody>
          <a:bodyPr>
            <a:noAutofit/>
          </a:bodyPr>
          <a:lstStyle/>
          <a:p>
            <a:r>
              <a:rPr lang="en-US" sz="2800" dirty="0"/>
              <a:t>The percentage of scholars completing preparation programs who are working in the area(s) for which they were prepared upon program completion.</a:t>
            </a:r>
          </a:p>
          <a:p>
            <a:r>
              <a:rPr lang="en-US" sz="2800" b="1" dirty="0"/>
              <a:t>Sources of data: </a:t>
            </a:r>
            <a:endParaRPr lang="en-US" sz="2400" b="1" dirty="0"/>
          </a:p>
          <a:p>
            <a:pPr lvl="1">
              <a:buFont typeface="Wingdings" panose="05000000000000000000" pitchFamily="2" charset="2"/>
              <a:buChar char="Ø"/>
            </a:pPr>
            <a:r>
              <a:rPr lang="en-US" altLang="en-US" sz="2300" b="1" dirty="0"/>
              <a:t>Grantees report </a:t>
            </a:r>
            <a:r>
              <a:rPr lang="en-US" altLang="en-US" sz="2300" dirty="0"/>
              <a:t>scholar’s </a:t>
            </a:r>
            <a:br>
              <a:rPr lang="en-US" altLang="en-US" sz="2300" dirty="0"/>
            </a:br>
            <a:r>
              <a:rPr lang="en-US" altLang="en-US" sz="2300" dirty="0"/>
              <a:t>training area and exit/</a:t>
            </a:r>
            <a:br>
              <a:rPr lang="en-US" altLang="en-US" sz="2300" dirty="0"/>
            </a:br>
            <a:r>
              <a:rPr lang="en-US" altLang="en-US" sz="2300" dirty="0"/>
              <a:t>completion status. </a:t>
            </a:r>
          </a:p>
          <a:p>
            <a:pPr lvl="1">
              <a:buFont typeface="Wingdings" panose="05000000000000000000" pitchFamily="2" charset="2"/>
              <a:buChar char="Ø"/>
            </a:pPr>
            <a:r>
              <a:rPr lang="en-US" sz="2300" b="1" dirty="0"/>
              <a:t>Scholars and employers </a:t>
            </a:r>
            <a:br>
              <a:rPr lang="en-US" sz="2300" b="1" dirty="0"/>
            </a:br>
            <a:r>
              <a:rPr lang="en-US" sz="2300" b="1" dirty="0"/>
              <a:t>report </a:t>
            </a:r>
            <a:r>
              <a:rPr lang="en-US" sz="2300" dirty="0"/>
              <a:t>scholar’s employment</a:t>
            </a:r>
            <a:br>
              <a:rPr lang="en-US" sz="2300" dirty="0"/>
            </a:br>
            <a:r>
              <a:rPr lang="en-US" sz="2300" dirty="0"/>
              <a:t>area after exit. </a:t>
            </a:r>
            <a:endParaRPr lang="en-US" sz="2300" i="1"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46824244-BBEF-485B-B8F8-786F995D0C33}" type="slidenum">
              <a:rPr lang="en-US" altLang="en-US" sz="1200">
                <a:solidFill>
                  <a:srgbClr val="FFFFFF"/>
                </a:solidFill>
              </a:rPr>
              <a:pPr eaLnBrk="1" hangingPunct="1">
                <a:lnSpc>
                  <a:spcPct val="80000"/>
                </a:lnSpc>
              </a:pPr>
              <a:t>24</a:t>
            </a:fld>
            <a:endParaRPr lang="en-US" altLang="en-US" sz="1200">
              <a:solidFill>
                <a:srgbClr val="FFFFFF"/>
              </a:solidFill>
            </a:endParaRPr>
          </a:p>
        </p:txBody>
      </p:sp>
      <p:pic>
        <p:nvPicPr>
          <p:cNvPr id="3" name="Picture 2">
            <a:extLst>
              <a:ext uri="{FF2B5EF4-FFF2-40B4-BE49-F238E27FC236}">
                <a16:creationId xmlns:a16="http://schemas.microsoft.com/office/drawing/2014/main" id="{9814C3AF-B7AC-93BB-4E3D-A999347F8A5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7236" y="3429000"/>
            <a:ext cx="3372723" cy="2247900"/>
          </a:xfrm>
          <a:prstGeom prst="rect">
            <a:avLst/>
          </a:prstGeom>
        </p:spPr>
      </p:pic>
    </p:spTree>
    <p:extLst>
      <p:ext uri="{BB962C8B-B14F-4D97-AF65-F5344CB8AC3E}">
        <p14:creationId xmlns:p14="http://schemas.microsoft.com/office/powerpoint/2010/main" val="39307900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DE7A3-DABD-4833-AFA5-92F9961A3326}"/>
              </a:ext>
            </a:extLst>
          </p:cNvPr>
          <p:cNvSpPr>
            <a:spLocks noGrp="1"/>
          </p:cNvSpPr>
          <p:nvPr>
            <p:ph type="title"/>
          </p:nvPr>
        </p:nvSpPr>
        <p:spPr>
          <a:xfrm>
            <a:off x="304799" y="152400"/>
            <a:ext cx="8605159" cy="990600"/>
          </a:xfrm>
        </p:spPr>
        <p:txBody>
          <a:bodyPr>
            <a:noAutofit/>
          </a:bodyPr>
          <a:lstStyle/>
          <a:p>
            <a:r>
              <a:rPr lang="en-US" sz="3600" dirty="0"/>
              <a:t>PDP PROGRAM Performance Measure 5</a:t>
            </a:r>
          </a:p>
        </p:txBody>
      </p:sp>
      <p:sp>
        <p:nvSpPr>
          <p:cNvPr id="3" name="Content Placeholder 2">
            <a:extLst>
              <a:ext uri="{FF2B5EF4-FFF2-40B4-BE49-F238E27FC236}">
                <a16:creationId xmlns:a16="http://schemas.microsoft.com/office/drawing/2014/main" id="{69F0C49C-0D13-4635-9EE4-C465455BDF0D}"/>
              </a:ext>
            </a:extLst>
          </p:cNvPr>
          <p:cNvSpPr>
            <a:spLocks noGrp="1"/>
          </p:cNvSpPr>
          <p:nvPr>
            <p:ph sz="quarter" idx="1"/>
          </p:nvPr>
        </p:nvSpPr>
        <p:spPr/>
        <p:txBody>
          <a:bodyPr/>
          <a:lstStyle/>
          <a:p>
            <a:r>
              <a:rPr lang="en-US" sz="2800" dirty="0"/>
              <a:t>The Federal cost per scholar who completed the preparation program.</a:t>
            </a:r>
          </a:p>
          <a:p>
            <a:r>
              <a:rPr lang="en-US" altLang="en-US" sz="2800" b="1" dirty="0"/>
              <a:t>Sources of data: </a:t>
            </a:r>
          </a:p>
          <a:p>
            <a:pPr lvl="1"/>
            <a:r>
              <a:rPr lang="en-US" altLang="en-US" sz="2300" b="1" dirty="0"/>
              <a:t>ED G5 database </a:t>
            </a:r>
            <a:r>
              <a:rPr lang="en-US" altLang="en-US" sz="2300" dirty="0"/>
              <a:t>provides financial data for each grant</a:t>
            </a:r>
          </a:p>
          <a:p>
            <a:pPr lvl="1"/>
            <a:r>
              <a:rPr lang="en-US" altLang="en-US" sz="2300" b="1" dirty="0"/>
              <a:t>Grantees report </a:t>
            </a:r>
            <a:r>
              <a:rPr lang="en-US" altLang="en-US" sz="2300" dirty="0"/>
              <a:t>in PDPDCS whether scholars funded exited the training program through completion</a:t>
            </a:r>
          </a:p>
          <a:p>
            <a:pPr marL="0" indent="0">
              <a:buNone/>
            </a:pPr>
            <a:endParaRPr lang="en-US" dirty="0"/>
          </a:p>
        </p:txBody>
      </p:sp>
      <p:sp>
        <p:nvSpPr>
          <p:cNvPr id="4" name="Slide Number Placeholder 3">
            <a:extLst>
              <a:ext uri="{FF2B5EF4-FFF2-40B4-BE49-F238E27FC236}">
                <a16:creationId xmlns:a16="http://schemas.microsoft.com/office/drawing/2014/main" id="{67400D54-A764-4389-B5B5-FF44FE5F612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FEA6AD-5963-42A3-B799-50DDE2FA9A33}" type="slidenum">
              <a:rPr kumimoji="0" lang="en-US" sz="180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pic>
        <p:nvPicPr>
          <p:cNvPr id="6" name="Graphic 5">
            <a:extLst>
              <a:ext uri="{FF2B5EF4-FFF2-40B4-BE49-F238E27FC236}">
                <a16:creationId xmlns:a16="http://schemas.microsoft.com/office/drawing/2014/main" id="{8C54BAA0-F4E3-4A60-B0DC-932E0B07D55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10400" y="4572000"/>
            <a:ext cx="1447800" cy="1447800"/>
          </a:xfrm>
          <a:prstGeom prst="rect">
            <a:avLst/>
          </a:prstGeom>
        </p:spPr>
      </p:pic>
    </p:spTree>
    <p:extLst>
      <p:ext uri="{BB962C8B-B14F-4D97-AF65-F5344CB8AC3E}">
        <p14:creationId xmlns:p14="http://schemas.microsoft.com/office/powerpoint/2010/main" val="286953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DE7A3-DABD-4833-AFA5-92F9961A3326}"/>
              </a:ext>
            </a:extLst>
          </p:cNvPr>
          <p:cNvSpPr>
            <a:spLocks noGrp="1"/>
          </p:cNvSpPr>
          <p:nvPr>
            <p:ph type="title"/>
          </p:nvPr>
        </p:nvSpPr>
        <p:spPr>
          <a:xfrm>
            <a:off x="304799" y="152400"/>
            <a:ext cx="8605159" cy="990600"/>
          </a:xfrm>
        </p:spPr>
        <p:txBody>
          <a:bodyPr>
            <a:noAutofit/>
          </a:bodyPr>
          <a:lstStyle/>
          <a:p>
            <a:r>
              <a:rPr lang="en-US" sz="3600" dirty="0"/>
              <a:t>PDP PROGRAM Performance Measure 6</a:t>
            </a:r>
          </a:p>
        </p:txBody>
      </p:sp>
      <p:sp>
        <p:nvSpPr>
          <p:cNvPr id="3" name="Content Placeholder 2">
            <a:extLst>
              <a:ext uri="{FF2B5EF4-FFF2-40B4-BE49-F238E27FC236}">
                <a16:creationId xmlns:a16="http://schemas.microsoft.com/office/drawing/2014/main" id="{69F0C49C-0D13-4635-9EE4-C465455BDF0D}"/>
              </a:ext>
            </a:extLst>
          </p:cNvPr>
          <p:cNvSpPr>
            <a:spLocks noGrp="1"/>
          </p:cNvSpPr>
          <p:nvPr>
            <p:ph sz="quarter" idx="1"/>
          </p:nvPr>
        </p:nvSpPr>
        <p:spPr/>
        <p:txBody>
          <a:bodyPr>
            <a:normAutofit/>
          </a:bodyPr>
          <a:lstStyle/>
          <a:p>
            <a:r>
              <a:rPr lang="en-US" sz="2800" dirty="0"/>
              <a:t>The percentage of scholars who completed the preparation program and are employed in high-need districts</a:t>
            </a:r>
            <a:r>
              <a:rPr lang="en-US" altLang="en-US" sz="2800" dirty="0"/>
              <a:t>.</a:t>
            </a:r>
            <a:endParaRPr lang="en-US" sz="2800" dirty="0"/>
          </a:p>
          <a:p>
            <a:r>
              <a:rPr lang="en-US" altLang="en-US" sz="2800" b="1" dirty="0"/>
              <a:t>Sources of data: </a:t>
            </a:r>
          </a:p>
          <a:p>
            <a:pPr lvl="1"/>
            <a:r>
              <a:rPr lang="en-US" altLang="en-US" sz="2300" dirty="0"/>
              <a:t>Completed</a:t>
            </a:r>
            <a:r>
              <a:rPr lang="en-US" altLang="en-US" sz="2300" b="1" dirty="0"/>
              <a:t> scholars and their employers</a:t>
            </a:r>
            <a:br>
              <a:rPr lang="en-US" altLang="en-US" sz="2300" b="1" dirty="0"/>
            </a:br>
            <a:r>
              <a:rPr lang="en-US" altLang="en-US" sz="2300" dirty="0"/>
              <a:t>who have verified their employment </a:t>
            </a:r>
          </a:p>
          <a:p>
            <a:pPr lvl="1"/>
            <a:r>
              <a:rPr lang="en-US" altLang="en-US" sz="2300" b="1" dirty="0"/>
              <a:t>CCD and School Universe surveys</a:t>
            </a:r>
            <a:r>
              <a:rPr lang="en-US" altLang="en-US" sz="2300" dirty="0"/>
              <a:t> </a:t>
            </a:r>
            <a:br>
              <a:rPr lang="en-US" altLang="en-US" sz="2300" dirty="0"/>
            </a:br>
            <a:r>
              <a:rPr lang="en-US" altLang="en-US" sz="2300" dirty="0"/>
              <a:t>determine if a district is labeled as </a:t>
            </a:r>
            <a:br>
              <a:rPr lang="en-US" altLang="en-US" sz="2300" dirty="0"/>
            </a:br>
            <a:r>
              <a:rPr lang="en-US" altLang="en-US" sz="2300" dirty="0"/>
              <a:t>high-need</a:t>
            </a:r>
            <a:endParaRPr lang="en-US" sz="2300" dirty="0"/>
          </a:p>
        </p:txBody>
      </p:sp>
      <p:sp>
        <p:nvSpPr>
          <p:cNvPr id="4" name="Slide Number Placeholder 3">
            <a:extLst>
              <a:ext uri="{FF2B5EF4-FFF2-40B4-BE49-F238E27FC236}">
                <a16:creationId xmlns:a16="http://schemas.microsoft.com/office/drawing/2014/main" id="{67400D54-A764-4389-B5B5-FF44FE5F612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FEA6AD-5963-42A3-B799-50DDE2FA9A33}" type="slidenum">
              <a:rPr kumimoji="0" lang="en-US" sz="180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pic>
        <p:nvPicPr>
          <p:cNvPr id="5" name="Picture 4">
            <a:extLst>
              <a:ext uri="{FF2B5EF4-FFF2-40B4-BE49-F238E27FC236}">
                <a16:creationId xmlns:a16="http://schemas.microsoft.com/office/drawing/2014/main" id="{4B090259-5F98-419F-A84C-FC9EE9FFD301}"/>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94585" y="3442138"/>
            <a:ext cx="1743419" cy="2286000"/>
          </a:xfrm>
          <a:prstGeom prst="rect">
            <a:avLst/>
          </a:prstGeom>
        </p:spPr>
      </p:pic>
    </p:spTree>
    <p:extLst>
      <p:ext uri="{BB962C8B-B14F-4D97-AF65-F5344CB8AC3E}">
        <p14:creationId xmlns:p14="http://schemas.microsoft.com/office/powerpoint/2010/main" val="383872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DE7A3-DABD-4833-AFA5-92F9961A3326}"/>
              </a:ext>
            </a:extLst>
          </p:cNvPr>
          <p:cNvSpPr>
            <a:spLocks noGrp="1"/>
          </p:cNvSpPr>
          <p:nvPr>
            <p:ph type="title"/>
          </p:nvPr>
        </p:nvSpPr>
        <p:spPr/>
        <p:txBody>
          <a:bodyPr>
            <a:noAutofit/>
          </a:bodyPr>
          <a:lstStyle/>
          <a:p>
            <a:r>
              <a:rPr lang="en-US" sz="3600" dirty="0"/>
              <a:t>PDP PROGRAM Performance Measure 7</a:t>
            </a:r>
          </a:p>
        </p:txBody>
      </p:sp>
      <p:sp>
        <p:nvSpPr>
          <p:cNvPr id="3" name="Content Placeholder 2">
            <a:extLst>
              <a:ext uri="{FF2B5EF4-FFF2-40B4-BE49-F238E27FC236}">
                <a16:creationId xmlns:a16="http://schemas.microsoft.com/office/drawing/2014/main" id="{69F0C49C-0D13-4635-9EE4-C465455BDF0D}"/>
              </a:ext>
            </a:extLst>
          </p:cNvPr>
          <p:cNvSpPr>
            <a:spLocks noGrp="1"/>
          </p:cNvSpPr>
          <p:nvPr>
            <p:ph sz="quarter" idx="1"/>
          </p:nvPr>
        </p:nvSpPr>
        <p:spPr>
          <a:xfrm>
            <a:off x="1523940" y="214936"/>
            <a:ext cx="7162800" cy="5562600"/>
          </a:xfrm>
        </p:spPr>
        <p:txBody>
          <a:bodyPr>
            <a:normAutofit/>
          </a:bodyPr>
          <a:lstStyle/>
          <a:p>
            <a:r>
              <a:rPr lang="en-US" sz="2800" dirty="0"/>
              <a:t>The percentage of scholars who completed the preparation program and are rated effective by their employers</a:t>
            </a:r>
            <a:r>
              <a:rPr lang="en-US" altLang="en-US" sz="2800" dirty="0"/>
              <a:t>.</a:t>
            </a:r>
          </a:p>
          <a:p>
            <a:r>
              <a:rPr lang="en-US" altLang="en-US" sz="2800" b="1" dirty="0"/>
              <a:t>Sources of data: </a:t>
            </a:r>
          </a:p>
          <a:p>
            <a:pPr lvl="1"/>
            <a:r>
              <a:rPr lang="en-US" sz="2300" b="1" dirty="0"/>
              <a:t>Scholars </a:t>
            </a:r>
            <a:r>
              <a:rPr lang="en-US" sz="2300" dirty="0"/>
              <a:t>who completed their program and submitted an employment record</a:t>
            </a:r>
          </a:p>
          <a:p>
            <a:pPr lvl="1"/>
            <a:r>
              <a:rPr lang="en-US" sz="2300" b="1" dirty="0"/>
              <a:t>Employers rating </a:t>
            </a:r>
            <a:r>
              <a:rPr lang="en-US" sz="2300" dirty="0"/>
              <a:t>the scholar’s effectiveness in the verification form</a:t>
            </a:r>
            <a:endParaRPr lang="en-US" sz="2300" i="1" dirty="0"/>
          </a:p>
          <a:p>
            <a:pPr marL="0" indent="0">
              <a:buNone/>
            </a:pPr>
            <a:endParaRPr lang="en-US" dirty="0"/>
          </a:p>
        </p:txBody>
      </p:sp>
      <p:pic>
        <p:nvPicPr>
          <p:cNvPr id="6" name="Picture 5" descr="Screenshot of employer verification form question which says, &quot;At this time the scholar is rated on the (State, District, or School) performance appraisal system as effective, less than effective, ineffective, not rated for this position, or choose not to respond.&quot;">
            <a:extLst>
              <a:ext uri="{FF2B5EF4-FFF2-40B4-BE49-F238E27FC236}">
                <a16:creationId xmlns:a16="http://schemas.microsoft.com/office/drawing/2014/main" id="{AD6063DA-0265-7410-2B45-15CA5FCF8182}"/>
              </a:ext>
            </a:extLst>
          </p:cNvPr>
          <p:cNvPicPr>
            <a:picLocks noChangeAspect="1"/>
          </p:cNvPicPr>
          <p:nvPr/>
        </p:nvPicPr>
        <p:blipFill>
          <a:blip r:embed="rId3"/>
          <a:stretch>
            <a:fillRect/>
          </a:stretch>
        </p:blipFill>
        <p:spPr>
          <a:xfrm>
            <a:off x="1793865" y="4311065"/>
            <a:ext cx="6582694" cy="2124371"/>
          </a:xfrm>
          <a:prstGeom prst="rect">
            <a:avLst/>
          </a:prstGeom>
          <a:ln>
            <a:solidFill>
              <a:schemeClr val="accent3">
                <a:lumMod val="50000"/>
              </a:schemeClr>
            </a:solid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67400D54-A764-4389-B5B5-FF44FE5F612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FEA6AD-5963-42A3-B799-50DDE2FA9A33}" type="slidenum">
              <a:rPr kumimoji="0" lang="en-US" sz="180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val="189834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04800" y="152400"/>
            <a:ext cx="8839200" cy="990600"/>
          </a:xfrm>
        </p:spPr>
        <p:txBody>
          <a:bodyPr/>
          <a:lstStyle/>
          <a:p>
            <a:pPr eaLnBrk="1" hangingPunct="1"/>
            <a:r>
              <a:rPr lang="en-US" altLang="en-US" sz="3600" dirty="0"/>
              <a:t>PDP PROGRAM Pilot Outcome Measure </a:t>
            </a:r>
          </a:p>
        </p:txBody>
      </p:sp>
      <p:sp>
        <p:nvSpPr>
          <p:cNvPr id="34819" name="Content Placeholder 2"/>
          <p:cNvSpPr>
            <a:spLocks noGrp="1"/>
          </p:cNvSpPr>
          <p:nvPr>
            <p:ph sz="quarter" idx="1"/>
          </p:nvPr>
        </p:nvSpPr>
        <p:spPr/>
        <p:txBody>
          <a:bodyPr>
            <a:normAutofit lnSpcReduction="10000"/>
          </a:bodyPr>
          <a:lstStyle/>
          <a:p>
            <a:pPr>
              <a:lnSpc>
                <a:spcPct val="110000"/>
              </a:lnSpc>
              <a:spcBef>
                <a:spcPts val="1200"/>
              </a:spcBef>
            </a:pPr>
            <a:r>
              <a:rPr lang="en-US" sz="2800" dirty="0"/>
              <a:t>The percentage of scholars who completed the preparation program and are employed in the field of special education for at least two years.</a:t>
            </a:r>
          </a:p>
          <a:p>
            <a:pPr>
              <a:lnSpc>
                <a:spcPct val="110000"/>
              </a:lnSpc>
              <a:spcBef>
                <a:spcPts val="1200"/>
              </a:spcBef>
            </a:pPr>
            <a:r>
              <a:rPr lang="en-US" altLang="en-US" sz="2800" b="1" dirty="0"/>
              <a:t>Sources of data: </a:t>
            </a:r>
          </a:p>
          <a:p>
            <a:pPr lvl="1">
              <a:buFont typeface="Wingdings" panose="05000000000000000000" pitchFamily="2" charset="2"/>
              <a:buChar char="Ø"/>
            </a:pPr>
            <a:r>
              <a:rPr lang="en-US" altLang="en-US" sz="2400" b="1" dirty="0"/>
              <a:t>Grantees report </a:t>
            </a:r>
            <a:r>
              <a:rPr lang="en-US" altLang="en-US" sz="2400" dirty="0"/>
              <a:t>scholar’s exit/completion</a:t>
            </a:r>
            <a:br>
              <a:rPr lang="en-US" altLang="en-US" sz="2400" dirty="0"/>
            </a:br>
            <a:r>
              <a:rPr lang="en-US" altLang="en-US" sz="2400" dirty="0"/>
              <a:t>status</a:t>
            </a:r>
          </a:p>
          <a:p>
            <a:pPr lvl="1">
              <a:buFont typeface="Wingdings" panose="05000000000000000000" pitchFamily="2" charset="2"/>
              <a:buChar char="Ø"/>
            </a:pPr>
            <a:r>
              <a:rPr lang="en-US" sz="2400" b="1" dirty="0"/>
              <a:t>Scholars and employers report</a:t>
            </a:r>
            <a:br>
              <a:rPr lang="en-US" sz="2400" dirty="0"/>
            </a:br>
            <a:r>
              <a:rPr lang="en-US" sz="2400" dirty="0"/>
              <a:t>scholar’s employment area after </a:t>
            </a:r>
            <a:br>
              <a:rPr lang="en-US" sz="2400" dirty="0"/>
            </a:br>
            <a:r>
              <a:rPr lang="en-US" sz="2400" dirty="0"/>
              <a:t>exit</a:t>
            </a:r>
            <a:endParaRPr lang="en-US" sz="2400" i="1" dirty="0"/>
          </a:p>
          <a:p>
            <a:pPr>
              <a:lnSpc>
                <a:spcPct val="110000"/>
              </a:lnSpc>
              <a:spcBef>
                <a:spcPts val="1200"/>
              </a:spcBef>
            </a:pPr>
            <a:endParaRPr lang="en-US" altLang="en-US" sz="2800" b="1" dirty="0"/>
          </a:p>
          <a:p>
            <a:pPr lvl="1">
              <a:lnSpc>
                <a:spcPct val="110000"/>
              </a:lnSpc>
              <a:spcBef>
                <a:spcPts val="1200"/>
              </a:spcBef>
            </a:pPr>
            <a:endParaRPr lang="en-US" altLang="en-US" sz="2500" b="1"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D0149548-505E-4D40-A646-F16E6A38476C}" type="slidenum">
              <a:rPr lang="en-US" altLang="en-US">
                <a:solidFill>
                  <a:srgbClr val="FFFFFF"/>
                </a:solidFill>
              </a:rPr>
              <a:pPr eaLnBrk="1" hangingPunct="1">
                <a:lnSpc>
                  <a:spcPct val="80000"/>
                </a:lnSpc>
              </a:pPr>
              <a:t>28</a:t>
            </a:fld>
            <a:endParaRPr lang="en-US" altLang="en-US" dirty="0">
              <a:solidFill>
                <a:srgbClr val="FFFFFF"/>
              </a:solidFill>
            </a:endParaRPr>
          </a:p>
        </p:txBody>
      </p:sp>
      <p:pic>
        <p:nvPicPr>
          <p:cNvPr id="6" name="Picture 5">
            <a:extLst>
              <a:ext uri="{FF2B5EF4-FFF2-40B4-BE49-F238E27FC236}">
                <a16:creationId xmlns:a16="http://schemas.microsoft.com/office/drawing/2014/main" id="{76F1D7AA-C6DB-4EC3-A46E-689D8EBA758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4038600"/>
            <a:ext cx="1676400" cy="1676400"/>
          </a:xfrm>
          <a:prstGeom prst="rect">
            <a:avLst/>
          </a:prstGeom>
        </p:spPr>
      </p:pic>
    </p:spTree>
    <p:extLst>
      <p:ext uri="{BB962C8B-B14F-4D97-AF65-F5344CB8AC3E}">
        <p14:creationId xmlns:p14="http://schemas.microsoft.com/office/powerpoint/2010/main" val="9601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2400" y="152400"/>
            <a:ext cx="8839200" cy="990600"/>
          </a:xfrm>
        </p:spPr>
        <p:txBody>
          <a:bodyPr/>
          <a:lstStyle/>
          <a:p>
            <a:pPr eaLnBrk="1" hangingPunct="1"/>
            <a:r>
              <a:rPr lang="en-US" altLang="en-US" sz="3600" dirty="0"/>
              <a:t>Grant Performance Reports: APR</a:t>
            </a:r>
          </a:p>
        </p:txBody>
      </p:sp>
      <p:sp>
        <p:nvSpPr>
          <p:cNvPr id="2" name="Content Placeholder 1">
            <a:extLst>
              <a:ext uri="{FF2B5EF4-FFF2-40B4-BE49-F238E27FC236}">
                <a16:creationId xmlns:a16="http://schemas.microsoft.com/office/drawing/2014/main" id="{3B26985B-8622-4FCD-A044-38AB019E4FD2}"/>
              </a:ext>
            </a:extLst>
          </p:cNvPr>
          <p:cNvSpPr>
            <a:spLocks noGrp="1"/>
          </p:cNvSpPr>
          <p:nvPr>
            <p:ph sz="quarter" idx="1"/>
          </p:nvPr>
        </p:nvSpPr>
        <p:spPr>
          <a:xfrm>
            <a:off x="152400" y="1524000"/>
            <a:ext cx="8610600" cy="4876800"/>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600" b="1" i="0" u="sng" strike="noStrike" kern="1200" cap="none" spc="0" normalizeH="0" baseline="0" noProof="0" dirty="0">
                <a:ln>
                  <a:noFill/>
                </a:ln>
                <a:solidFill>
                  <a:prstClr val="black"/>
                </a:solidFill>
                <a:effectLst/>
                <a:uLnTx/>
                <a:uFillTx/>
                <a:latin typeface="Montserrat" panose="00000500000000000000" pitchFamily="2" charset="0"/>
                <a:ea typeface="+mn-ea"/>
                <a:cs typeface="+mn-cs"/>
              </a:rPr>
              <a:t>Annual Performance Reports (APR)</a:t>
            </a:r>
          </a:p>
          <a:p>
            <a:pPr marL="342900" marR="0" lvl="0" indent="-342900" algn="l" defTabSz="914400" rtl="0" eaLnBrk="1" fontAlgn="auto" latinLnBrk="0" hangingPunct="1">
              <a:lnSpc>
                <a:spcPct val="100000"/>
              </a:lnSpc>
              <a:spcBef>
                <a:spcPts val="0"/>
              </a:spcBef>
              <a:spcAft>
                <a:spcPts val="600"/>
              </a:spcAft>
              <a:buClr>
                <a:srgbClr val="1E6083"/>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OSEP will send instructions for preparing and submitting APRs to grantees prior to February 1 annually</a:t>
            </a:r>
            <a:endParaRPr kumimoji="0" lang="en-US" sz="28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342900" indent="-342900">
              <a:spcBef>
                <a:spcPts val="0"/>
              </a:spcBef>
              <a:spcAft>
                <a:spcPts val="600"/>
              </a:spcAft>
              <a:buClr>
                <a:srgbClr val="1E6083"/>
              </a:buClr>
              <a:buSzTx/>
              <a:defRPr/>
            </a:pPr>
            <a:r>
              <a:rPr kumimoji="0" lang="en-US" sz="2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APR Resources</a:t>
            </a:r>
            <a:endParaRPr lang="en-US" sz="2800" dirty="0">
              <a:solidFill>
                <a:prstClr val="black"/>
              </a:solidFill>
            </a:endParaRPr>
          </a:p>
          <a:p>
            <a:pPr marL="342900" indent="-342900">
              <a:spcBef>
                <a:spcPts val="0"/>
              </a:spcBef>
              <a:spcAft>
                <a:spcPts val="600"/>
              </a:spcAft>
              <a:buClr>
                <a:srgbClr val="1E6083"/>
              </a:buClr>
              <a:buSzTx/>
              <a:defRPr/>
            </a:pPr>
            <a:r>
              <a:rPr kumimoji="0" lang="en-US" sz="2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Deadline for submitting is COB on the first Friday in May (4:30 pm ET)</a:t>
            </a:r>
          </a:p>
          <a:p>
            <a:pPr marL="342900" marR="0" lvl="0" indent="-342900" algn="l" defTabSz="914400" rtl="0" eaLnBrk="1" fontAlgn="auto" latinLnBrk="0" hangingPunct="1">
              <a:lnSpc>
                <a:spcPct val="100000"/>
              </a:lnSpc>
              <a:spcBef>
                <a:spcPts val="0"/>
              </a:spcBef>
              <a:spcAft>
                <a:spcPts val="600"/>
              </a:spcAft>
              <a:buClr>
                <a:srgbClr val="1E6083"/>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Montserrat" panose="00000500000000000000" pitchFamily="2" charset="0"/>
                <a:ea typeface="+mn-ea"/>
                <a:cs typeface="Arial" charset="0"/>
              </a:rPr>
              <a:t>Submitted in G5/G6 (</a:t>
            </a:r>
            <a:r>
              <a:rPr kumimoji="0" lang="en-US" altLang="en-US" sz="2800" b="0" i="0" u="none" strike="noStrike" kern="1200" cap="none" spc="0" normalizeH="0" baseline="0" noProof="0" dirty="0">
                <a:ln>
                  <a:noFill/>
                </a:ln>
                <a:solidFill>
                  <a:schemeClr val="bg2">
                    <a:lumMod val="75000"/>
                  </a:schemeClr>
                </a:solidFill>
                <a:effectLst/>
                <a:uLnTx/>
                <a:uFillTx/>
                <a:latin typeface="Montserrat" panose="00000500000000000000" pitchFamily="2" charset="0"/>
                <a:ea typeface="+mn-ea"/>
                <a:cs typeface="Arial" charset="0"/>
                <a:hlinkClick r:id="rId3">
                  <a:extLst>
                    <a:ext uri="{A12FA001-AC4F-418D-AE19-62706E023703}">
                      <ahyp:hlinkClr xmlns:ahyp="http://schemas.microsoft.com/office/drawing/2018/hyperlinkcolor" val="tx"/>
                    </a:ext>
                  </a:extLst>
                </a:hlinkClick>
              </a:rPr>
              <a:t>https://g6.ed.gov/</a:t>
            </a:r>
            <a:r>
              <a:rPr kumimoji="0" lang="en-US" altLang="en-US" sz="2800" b="0" i="0" u="none" strike="noStrike" kern="1200" cap="none" spc="0" normalizeH="0" baseline="0" noProof="0" dirty="0">
                <a:ln>
                  <a:noFill/>
                </a:ln>
                <a:solidFill>
                  <a:schemeClr val="bg2">
                    <a:lumMod val="75000"/>
                  </a:schemeClr>
                </a:solidFill>
                <a:effectLst/>
                <a:uLnTx/>
                <a:uFillTx/>
                <a:latin typeface="Montserrat" panose="00000500000000000000" pitchFamily="2" charset="0"/>
                <a:ea typeface="+mn-ea"/>
                <a:cs typeface="Arial" charset="0"/>
              </a:rPr>
              <a:t>)</a:t>
            </a:r>
          </a:p>
          <a:p>
            <a:pPr marL="0" marR="0" lvl="0" indent="0" algn="l" defTabSz="914400" rtl="0" eaLnBrk="1" fontAlgn="auto" latinLnBrk="0" hangingPunct="1">
              <a:lnSpc>
                <a:spcPct val="100000"/>
              </a:lnSpc>
              <a:spcBef>
                <a:spcPts val="0"/>
              </a:spcBef>
              <a:spcAft>
                <a:spcPts val="600"/>
              </a:spcAft>
              <a:buClr>
                <a:srgbClr val="1E6083"/>
              </a:buClr>
              <a:buSzTx/>
              <a:buNone/>
              <a:tabLst/>
              <a:defRPr/>
            </a:pPr>
            <a:endParaRPr kumimoji="0" lang="en-US" sz="9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6F0450BB-AEB7-4C71-A77C-E74E278564AA}" type="slidenum">
              <a:rPr lang="en-US" altLang="en-US" sz="1200">
                <a:solidFill>
                  <a:srgbClr val="FFFFFF"/>
                </a:solidFill>
              </a:rPr>
              <a:pPr eaLnBrk="1" hangingPunct="1">
                <a:lnSpc>
                  <a:spcPct val="80000"/>
                </a:lnSpc>
              </a:pPr>
              <a:t>29</a:t>
            </a:fld>
            <a:endParaRPr lang="en-US" altLang="en-US" sz="1200">
              <a:solidFill>
                <a:srgbClr val="FFFFFF"/>
              </a:solidFill>
            </a:endParaRPr>
          </a:p>
        </p:txBody>
      </p:sp>
    </p:spTree>
    <p:extLst>
      <p:ext uri="{BB962C8B-B14F-4D97-AF65-F5344CB8AC3E}">
        <p14:creationId xmlns:p14="http://schemas.microsoft.com/office/powerpoint/2010/main" val="2359527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990600"/>
          </a:xfrm>
        </p:spPr>
        <p:txBody>
          <a:bodyPr/>
          <a:lstStyle/>
          <a:p>
            <a:r>
              <a:rPr lang="en-US" dirty="0"/>
              <a:t>Purpose of the Training</a:t>
            </a:r>
          </a:p>
        </p:txBody>
      </p:sp>
      <p:graphicFrame>
        <p:nvGraphicFramePr>
          <p:cNvPr id="10" name="Content Placeholder 2" descr="Orient new grantees to data reporting requirements&#10;Improve the quality of data submitted by grantees and scholars&#10;Introduce the PDP Data Collection System (PDPDCS)">
            <a:extLst>
              <a:ext uri="{FF2B5EF4-FFF2-40B4-BE49-F238E27FC236}">
                <a16:creationId xmlns:a16="http://schemas.microsoft.com/office/drawing/2014/main" id="{46206E27-6824-04C0-7B75-7C7A06B597E6}"/>
              </a:ext>
            </a:extLst>
          </p:cNvPr>
          <p:cNvGraphicFramePr>
            <a:graphicFrameLocks noGrp="1"/>
          </p:cNvGraphicFramePr>
          <p:nvPr>
            <p:ph sz="quarter" idx="1"/>
            <p:extLst>
              <p:ext uri="{D42A27DB-BD31-4B8C-83A1-F6EECF244321}">
                <p14:modId xmlns:p14="http://schemas.microsoft.com/office/powerpoint/2010/main" val="2810230797"/>
              </p:ext>
            </p:extLst>
          </p:nvPr>
        </p:nvGraphicFramePr>
        <p:xfrm>
          <a:off x="304800" y="1524000"/>
          <a:ext cx="8458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8376559" y="6400800"/>
            <a:ext cx="533400" cy="244476"/>
          </a:xfrm>
        </p:spPr>
        <p:txBody>
          <a:bodyPr>
            <a:normAutofit fontScale="62500" lnSpcReduction="20000"/>
          </a:bodyPr>
          <a:lstStyle/>
          <a:p>
            <a:fld id="{11F66CED-2B61-4DFE-9587-19755F43A1BB}" type="slidenum">
              <a:rPr lang="en-US" smtClean="0"/>
              <a:pPr/>
              <a:t>3</a:t>
            </a:fld>
            <a:endParaRPr lang="en-US" dirty="0"/>
          </a:p>
        </p:txBody>
      </p:sp>
    </p:spTree>
    <p:extLst>
      <p:ext uri="{BB962C8B-B14F-4D97-AF65-F5344CB8AC3E}">
        <p14:creationId xmlns:p14="http://schemas.microsoft.com/office/powerpoint/2010/main" val="1923050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2400" y="152400"/>
            <a:ext cx="8839200" cy="990600"/>
          </a:xfrm>
        </p:spPr>
        <p:txBody>
          <a:bodyPr/>
          <a:lstStyle/>
          <a:p>
            <a:pPr eaLnBrk="1" hangingPunct="1"/>
            <a:r>
              <a:rPr lang="en-US" altLang="en-US" sz="3600" dirty="0"/>
              <a:t>Grant Performance Reports: FPR</a:t>
            </a:r>
          </a:p>
        </p:txBody>
      </p:sp>
      <p:sp>
        <p:nvSpPr>
          <p:cNvPr id="2" name="Content Placeholder 1">
            <a:extLst>
              <a:ext uri="{FF2B5EF4-FFF2-40B4-BE49-F238E27FC236}">
                <a16:creationId xmlns:a16="http://schemas.microsoft.com/office/drawing/2014/main" id="{3B26985B-8622-4FCD-A044-38AB019E4FD2}"/>
              </a:ext>
            </a:extLst>
          </p:cNvPr>
          <p:cNvSpPr>
            <a:spLocks noGrp="1"/>
          </p:cNvSpPr>
          <p:nvPr>
            <p:ph sz="quarter" idx="1"/>
          </p:nvPr>
        </p:nvSpPr>
        <p:spPr>
          <a:xfrm>
            <a:off x="152400" y="1338262"/>
            <a:ext cx="8839200" cy="5062538"/>
          </a:xfrm>
        </p:spPr>
        <p:txBody>
          <a:bodyPr>
            <a:normAutofit/>
          </a:bodyPr>
          <a:lstStyle/>
          <a:p>
            <a:pPr marL="0" marR="0" lvl="3" indent="0" algn="l" defTabSz="914400" rtl="0" eaLnBrk="1" fontAlgn="auto" latinLnBrk="0" hangingPunct="1">
              <a:lnSpc>
                <a:spcPct val="100000"/>
              </a:lnSpc>
              <a:spcBef>
                <a:spcPts val="0"/>
              </a:spcBef>
              <a:spcAft>
                <a:spcPts val="60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Montserrat" panose="00000500000000000000" pitchFamily="2" charset="0"/>
                <a:ea typeface="+mn-ea"/>
                <a:cs typeface="+mn-cs"/>
              </a:rPr>
              <a:t>Final Performance Report</a:t>
            </a:r>
          </a:p>
          <a:p>
            <a:pPr marL="342900" marR="0" lvl="3" indent="-342900" algn="l" defTabSz="914400" rtl="0" eaLnBrk="1" fontAlgn="auto" latinLnBrk="0" hangingPunct="1">
              <a:lnSpc>
                <a:spcPct val="100000"/>
              </a:lnSpc>
              <a:spcBef>
                <a:spcPts val="0"/>
              </a:spcBef>
              <a:spcAft>
                <a:spcPts val="600"/>
              </a:spcAft>
              <a:buClr>
                <a:srgbClr val="ACCBF9">
                  <a:lumMod val="50000"/>
                </a:srgbClr>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OSEP </a:t>
            </a:r>
            <a:r>
              <a:rPr lang="en-US" sz="2800" dirty="0">
                <a:solidFill>
                  <a:prstClr val="black"/>
                </a:solidFill>
              </a:rPr>
              <a:t>instructions </a:t>
            </a:r>
            <a:r>
              <a:rPr kumimoji="0" lang="en-US" sz="2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will clarify </a:t>
            </a:r>
            <a:r>
              <a:rPr lang="en-US" sz="2800" dirty="0">
                <a:solidFill>
                  <a:prstClr val="black"/>
                </a:solidFill>
              </a:rPr>
              <a:t>which</a:t>
            </a:r>
            <a:r>
              <a:rPr kumimoji="0" lang="en-US" sz="2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 portions require updates, summaries of the full award period, and/or new information</a:t>
            </a:r>
          </a:p>
          <a:p>
            <a:pPr marL="342900" marR="0" lvl="3" indent="-342900" algn="l" defTabSz="914400" rtl="0" eaLnBrk="1" fontAlgn="auto" latinLnBrk="0" hangingPunct="1">
              <a:lnSpc>
                <a:spcPct val="100000"/>
              </a:lnSpc>
              <a:spcBef>
                <a:spcPts val="0"/>
              </a:spcBef>
              <a:spcAft>
                <a:spcPts val="600"/>
              </a:spcAft>
              <a:buClr>
                <a:srgbClr val="ACCBF9">
                  <a:lumMod val="50000"/>
                </a:srgbClr>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Due no later than 90 days after end of project award period</a:t>
            </a:r>
          </a:p>
          <a:p>
            <a:pPr marL="342900" marR="0" lvl="3" indent="-342900" algn="l" defTabSz="914400" rtl="0" eaLnBrk="1" fontAlgn="auto" latinLnBrk="0" hangingPunct="1">
              <a:lnSpc>
                <a:spcPct val="100000"/>
              </a:lnSpc>
              <a:spcBef>
                <a:spcPts val="0"/>
              </a:spcBef>
              <a:spcAft>
                <a:spcPts val="600"/>
              </a:spcAft>
              <a:buClr>
                <a:srgbClr val="ACCBF9">
                  <a:lumMod val="50000"/>
                </a:srgbClr>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Submitted in G5/G6</a:t>
            </a:r>
            <a:endParaRPr kumimoji="0" lang="en-US" altLang="en-US" sz="2800" b="0" i="0" u="none" strike="noStrike" kern="1200" cap="none" spc="0" normalizeH="0" baseline="0" noProof="0" dirty="0">
              <a:ln>
                <a:noFill/>
              </a:ln>
              <a:solidFill>
                <a:prstClr val="black"/>
              </a:solidFill>
              <a:effectLst/>
              <a:uLnTx/>
              <a:uFillTx/>
              <a:latin typeface="Montserrat" panose="00000500000000000000" pitchFamily="2" charset="0"/>
              <a:ea typeface="+mn-ea"/>
              <a:cs typeface="Arial" charset="0"/>
            </a:endParaRP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6F0450BB-AEB7-4C71-A77C-E74E278564AA}" type="slidenum">
              <a:rPr lang="en-US" altLang="en-US" sz="1200">
                <a:solidFill>
                  <a:srgbClr val="FFFFFF"/>
                </a:solidFill>
              </a:rPr>
              <a:pPr eaLnBrk="1" hangingPunct="1">
                <a:lnSpc>
                  <a:spcPct val="80000"/>
                </a:lnSpc>
              </a:pPr>
              <a:t>30</a:t>
            </a:fld>
            <a:endParaRPr lang="en-US" altLang="en-US" sz="1200">
              <a:solidFill>
                <a:srgbClr val="FFFFFF"/>
              </a:solidFill>
            </a:endParaRPr>
          </a:p>
        </p:txBody>
      </p:sp>
    </p:spTree>
    <p:extLst>
      <p:ext uri="{BB962C8B-B14F-4D97-AF65-F5344CB8AC3E}">
        <p14:creationId xmlns:p14="http://schemas.microsoft.com/office/powerpoint/2010/main" val="2002973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A5DAB4-B191-2A66-14AC-770ADAEA9A83}"/>
              </a:ext>
            </a:extLst>
          </p:cNvPr>
          <p:cNvSpPr>
            <a:spLocks noGrp="1"/>
          </p:cNvSpPr>
          <p:nvPr>
            <p:ph type="title"/>
          </p:nvPr>
        </p:nvSpPr>
        <p:spPr/>
        <p:txBody>
          <a:bodyPr/>
          <a:lstStyle/>
          <a:p>
            <a:r>
              <a:rPr lang="en-US" sz="3600" dirty="0"/>
              <a:t>2024 Project Evaluation</a:t>
            </a:r>
          </a:p>
        </p:txBody>
      </p:sp>
      <p:sp>
        <p:nvSpPr>
          <p:cNvPr id="6" name="Content Placeholder 5">
            <a:extLst>
              <a:ext uri="{FF2B5EF4-FFF2-40B4-BE49-F238E27FC236}">
                <a16:creationId xmlns:a16="http://schemas.microsoft.com/office/drawing/2014/main" id="{1424ECEB-4651-CB00-B614-C64B0D7E05EA}"/>
              </a:ext>
            </a:extLst>
          </p:cNvPr>
          <p:cNvSpPr>
            <a:spLocks noGrp="1"/>
          </p:cNvSpPr>
          <p:nvPr>
            <p:ph sz="quarter" idx="1"/>
          </p:nvPr>
        </p:nvSpPr>
        <p:spPr/>
        <p:txBody>
          <a:bodyPr/>
          <a:lstStyle/>
          <a:p>
            <a:pPr marL="0" indent="0">
              <a:buNone/>
            </a:pPr>
            <a:r>
              <a:rPr lang="en-US" sz="3200" b="1" dirty="0"/>
              <a:t>325D, 325H, 325M, and 325R:</a:t>
            </a:r>
          </a:p>
          <a:p>
            <a:r>
              <a:rPr lang="en-US" dirty="0"/>
              <a:t>Evaluate how well the goals or objectives of the proposed project have been met</a:t>
            </a:r>
          </a:p>
          <a:p>
            <a:r>
              <a:rPr lang="en-US" dirty="0"/>
              <a:t>Collect and analyze data on OSEP-supported scholars [</a:t>
            </a:r>
            <a:r>
              <a:rPr lang="en-US" i="1" dirty="0"/>
              <a:t>325M only: disaggregated by race, national origin, primary language(s), and disability status]</a:t>
            </a:r>
          </a:p>
        </p:txBody>
      </p:sp>
    </p:spTree>
    <p:extLst>
      <p:ext uri="{BB962C8B-B14F-4D97-AF65-F5344CB8AC3E}">
        <p14:creationId xmlns:p14="http://schemas.microsoft.com/office/powerpoint/2010/main" val="1898905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B4AFB7-9B72-4DDC-9C70-BA3CDC643E77}"/>
              </a:ext>
            </a:extLst>
          </p:cNvPr>
          <p:cNvSpPr>
            <a:spLocks noGrp="1"/>
          </p:cNvSpPr>
          <p:nvPr>
            <p:ph type="title" idx="4294967295"/>
          </p:nvPr>
        </p:nvSpPr>
        <p:spPr>
          <a:xfrm>
            <a:off x="800100" y="2743200"/>
            <a:ext cx="7543800" cy="1371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ts val="700"/>
              </a:spcBef>
              <a:spcAft>
                <a:spcPts val="0"/>
              </a:spcAft>
              <a:buClr>
                <a:srgbClr val="243352"/>
              </a:buClr>
              <a:buSzPct val="100000"/>
              <a:buFont typeface="Arial" panose="020B0604020202020204" pitchFamily="34" charset="0"/>
              <a:buNone/>
              <a:tabLst/>
              <a:defRPr/>
            </a:pPr>
            <a:r>
              <a:rPr kumimoji="0" lang="en-US" sz="4000" b="0" i="0" u="none" strike="noStrike" kern="1200" cap="none" spc="0" normalizeH="0" baseline="0" noProof="0" dirty="0">
                <a:ln>
                  <a:noFill/>
                </a:ln>
                <a:solidFill>
                  <a:schemeClr val="bg1"/>
                </a:solidFill>
                <a:effectLst/>
                <a:uLnTx/>
                <a:uFillTx/>
                <a:latin typeface="Montserrat SemiBold" panose="00000700000000000000" pitchFamily="2" charset="0"/>
                <a:ea typeface="+mn-ea"/>
                <a:cs typeface="+mn-cs"/>
              </a:rPr>
              <a:t>Using the PDPDCS</a:t>
            </a:r>
          </a:p>
        </p:txBody>
      </p:sp>
    </p:spTree>
    <p:extLst>
      <p:ext uri="{BB962C8B-B14F-4D97-AF65-F5344CB8AC3E}">
        <p14:creationId xmlns:p14="http://schemas.microsoft.com/office/powerpoint/2010/main" val="134682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noAutofit/>
          </a:bodyPr>
          <a:lstStyle/>
          <a:p>
            <a:r>
              <a:rPr lang="en-US" sz="3600" dirty="0"/>
              <a:t>Secondary Users</a:t>
            </a:r>
          </a:p>
        </p:txBody>
      </p:sp>
      <p:sp>
        <p:nvSpPr>
          <p:cNvPr id="7171" name="Rectangle 3"/>
          <p:cNvSpPr>
            <a:spLocks noGrp="1" noChangeArrowheads="1"/>
          </p:cNvSpPr>
          <p:nvPr>
            <p:ph sz="quarter" idx="1"/>
          </p:nvPr>
        </p:nvSpPr>
        <p:spPr>
          <a:xfrm>
            <a:off x="1739383" y="305415"/>
            <a:ext cx="7162800" cy="6188076"/>
          </a:xfrm>
        </p:spPr>
        <p:txBody>
          <a:bodyPr>
            <a:normAutofit fontScale="85000" lnSpcReduction="10000"/>
          </a:bodyPr>
          <a:lstStyle/>
          <a:p>
            <a:pPr>
              <a:spcAft>
                <a:spcPts val="500"/>
              </a:spcAft>
            </a:pPr>
            <a:r>
              <a:rPr lang="en-US" sz="3300" b="1" dirty="0"/>
              <a:t>Project Directors are responsible for all data entries</a:t>
            </a:r>
            <a:r>
              <a:rPr lang="en-US" sz="3300" dirty="0"/>
              <a:t>; however, secondary users are permitted to assist in the process.</a:t>
            </a:r>
          </a:p>
          <a:p>
            <a:pPr>
              <a:spcAft>
                <a:spcPts val="500"/>
              </a:spcAft>
            </a:pPr>
            <a:r>
              <a:rPr lang="en-US" sz="3300" dirty="0"/>
              <a:t>Secondary users:</a:t>
            </a:r>
          </a:p>
          <a:p>
            <a:pPr lvl="1">
              <a:spcAft>
                <a:spcPts val="500"/>
              </a:spcAft>
            </a:pPr>
            <a:r>
              <a:rPr lang="en-US" sz="2700" dirty="0"/>
              <a:t>Can enter scholar information, and</a:t>
            </a:r>
          </a:p>
          <a:p>
            <a:pPr lvl="1">
              <a:spcAft>
                <a:spcPts val="500"/>
              </a:spcAft>
            </a:pPr>
            <a:r>
              <a:rPr lang="en-US" sz="2700" dirty="0"/>
              <a:t>Have a unique log in.</a:t>
            </a:r>
          </a:p>
          <a:p>
            <a:pPr>
              <a:spcAft>
                <a:spcPts val="500"/>
              </a:spcAft>
            </a:pPr>
            <a:r>
              <a:rPr lang="en-US" sz="3300" dirty="0"/>
              <a:t>Only three people per grant may access.</a:t>
            </a:r>
          </a:p>
          <a:p>
            <a:pPr lvl="1">
              <a:spcAft>
                <a:spcPts val="500"/>
              </a:spcAft>
            </a:pPr>
            <a:r>
              <a:rPr lang="en-US" sz="2700" dirty="0"/>
              <a:t>Project Directors may change the secondary user(s) at any time. </a:t>
            </a:r>
          </a:p>
          <a:p>
            <a:pPr>
              <a:spcAft>
                <a:spcPts val="500"/>
              </a:spcAft>
            </a:pPr>
            <a:r>
              <a:rPr lang="en-US" sz="3300" b="1" dirty="0"/>
              <a:t>Note:</a:t>
            </a:r>
            <a:r>
              <a:rPr lang="en-US" sz="3300" dirty="0"/>
              <a:t> </a:t>
            </a:r>
            <a:r>
              <a:rPr lang="en-US" sz="3300" b="1" dirty="0"/>
              <a:t>You may NOT create a shared inbox for your secondary user(s) – each user requires a unique login. </a:t>
            </a:r>
          </a:p>
          <a:p>
            <a:pPr>
              <a:buFont typeface="Wingdings 2" pitchFamily="18" charset="2"/>
              <a:buNone/>
            </a:pPr>
            <a:endParaRPr lang="en-US" b="1" dirty="0">
              <a:solidFill>
                <a:srgbClr val="002060"/>
              </a:solidFill>
            </a:endParaRPr>
          </a:p>
          <a:p>
            <a:endParaRPr lang="en-US" dirty="0"/>
          </a:p>
        </p:txBody>
      </p:sp>
      <p:sp>
        <p:nvSpPr>
          <p:cNvPr id="4" name="Slide Number Placeholder 2"/>
          <p:cNvSpPr>
            <a:spLocks noGrp="1"/>
          </p:cNvSpPr>
          <p:nvPr>
            <p:ph type="sldNum" sz="quarter" idx="12"/>
          </p:nvPr>
        </p:nvSpPr>
        <p:spPr/>
        <p:txBody>
          <a:bodyPr>
            <a:noAutofit/>
          </a:bodyPr>
          <a:lstStyle/>
          <a:p>
            <a:fld id="{78FEA6AD-5963-42A3-B799-50DDE2FA9A33}" type="slidenum">
              <a:rPr lang="en-US" smtClean="0"/>
              <a:pPr/>
              <a:t>33</a:t>
            </a:fld>
            <a:endParaRPr lang="en-US" dirty="0"/>
          </a:p>
        </p:txBody>
      </p:sp>
    </p:spTree>
    <p:extLst>
      <p:ext uri="{BB962C8B-B14F-4D97-AF65-F5344CB8AC3E}">
        <p14:creationId xmlns:p14="http://schemas.microsoft.com/office/powerpoint/2010/main" val="191625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anim calcmode="lin" valueType="num">
                                      <p:cBhvr additive="base">
                                        <p:cTn id="11"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anim calcmode="lin" valueType="num">
                                      <p:cBhvr additive="base">
                                        <p:cTn id="1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171">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171">
                                            <p:txEl>
                                              <p:pRg st="5" end="5"/>
                                            </p:txEl>
                                          </p:spTgt>
                                        </p:tgtEl>
                                        <p:attrNameLst>
                                          <p:attrName>style.visibility</p:attrName>
                                        </p:attrNameLst>
                                      </p:cBhvr>
                                      <p:to>
                                        <p:strVal val="visible"/>
                                      </p:to>
                                    </p:set>
                                    <p:anim calcmode="lin" valueType="num">
                                      <p:cBhvr additive="base">
                                        <p:cTn id="23"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171">
                                            <p:txEl>
                                              <p:pRg st="6" end="6"/>
                                            </p:txEl>
                                          </p:spTgt>
                                        </p:tgtEl>
                                        <p:attrNameLst>
                                          <p:attrName>style.visibility</p:attrName>
                                        </p:attrNameLst>
                                      </p:cBhvr>
                                      <p:to>
                                        <p:strVal val="visible"/>
                                      </p:to>
                                    </p:set>
                                    <p:anim calcmode="lin" valueType="num">
                                      <p:cBhvr additive="base">
                                        <p:cTn id="2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9F72E07-FFA5-46C1-858E-7A55D96C580C}"/>
              </a:ext>
            </a:extLst>
          </p:cNvPr>
          <p:cNvSpPr>
            <a:spLocks noGrp="1"/>
          </p:cNvSpPr>
          <p:nvPr>
            <p:ph type="title"/>
          </p:nvPr>
        </p:nvSpPr>
        <p:spPr>
          <a:xfrm>
            <a:off x="342900" y="262766"/>
            <a:ext cx="8343900" cy="990600"/>
          </a:xfrm>
        </p:spPr>
        <p:txBody>
          <a:bodyPr>
            <a:noAutofit/>
          </a:bodyPr>
          <a:lstStyle/>
          <a:p>
            <a:pPr>
              <a:defRPr/>
            </a:pPr>
            <a:r>
              <a:rPr lang="en-US" sz="3600" dirty="0"/>
              <a:t>PDPDCS Forms</a:t>
            </a:r>
          </a:p>
        </p:txBody>
      </p:sp>
      <p:sp>
        <p:nvSpPr>
          <p:cNvPr id="8195" name="Rectangle 3"/>
          <p:cNvSpPr>
            <a:spLocks noGrp="1" noChangeArrowheads="1"/>
          </p:cNvSpPr>
          <p:nvPr>
            <p:ph idx="1"/>
          </p:nvPr>
        </p:nvSpPr>
        <p:spPr>
          <a:xfrm>
            <a:off x="3429000" y="1447800"/>
            <a:ext cx="5638800" cy="4648200"/>
          </a:xfrm>
        </p:spPr>
        <p:txBody>
          <a:bodyPr>
            <a:noAutofit/>
          </a:bodyPr>
          <a:lstStyle/>
          <a:p>
            <a:pPr>
              <a:buFont typeface="Montserrat" panose="00000500000000000000" pitchFamily="2" charset="0"/>
              <a:buChar char="*"/>
            </a:pPr>
            <a:r>
              <a:rPr lang="en-US" sz="2300" dirty="0"/>
              <a:t>Grantees and scholars must </a:t>
            </a:r>
            <a:r>
              <a:rPr lang="en-US" sz="2300" b="1" dirty="0"/>
              <a:t>sign an OMB-approved Pre-Scholarship Agreement and Exit Certification </a:t>
            </a:r>
            <a:r>
              <a:rPr lang="en-US" sz="2300" dirty="0"/>
              <a:t>for each funded scholar.</a:t>
            </a:r>
          </a:p>
          <a:p>
            <a:pPr>
              <a:buFont typeface="Montserrat" panose="00000500000000000000" pitchFamily="2" charset="0"/>
              <a:buChar char="*"/>
            </a:pPr>
            <a:r>
              <a:rPr lang="en-US" sz="2300" dirty="0"/>
              <a:t>Grantees may be held </a:t>
            </a:r>
            <a:r>
              <a:rPr lang="en-US" sz="2300" b="1" dirty="0"/>
              <a:t>responsible for funds provided to scholars </a:t>
            </a:r>
            <a:r>
              <a:rPr lang="en-US" sz="2300" dirty="0"/>
              <a:t>with missing or invalid documents.</a:t>
            </a:r>
          </a:p>
          <a:p>
            <a:pPr>
              <a:buFont typeface="Montserrat" panose="00000500000000000000" pitchFamily="2" charset="0"/>
              <a:buChar char="*"/>
            </a:pPr>
            <a:r>
              <a:rPr lang="en-US" sz="2300" dirty="0"/>
              <a:t>Grantees must </a:t>
            </a:r>
            <a:r>
              <a:rPr lang="en-US" sz="2300" b="1" dirty="0"/>
              <a:t>retain all grant </a:t>
            </a:r>
            <a:br>
              <a:rPr lang="en-US" sz="2300" b="1" dirty="0"/>
            </a:br>
            <a:r>
              <a:rPr lang="en-US" sz="2300" b="1" dirty="0"/>
              <a:t>records</a:t>
            </a:r>
            <a:r>
              <a:rPr lang="en-US" sz="2300" dirty="0"/>
              <a:t> until each scholar’s </a:t>
            </a:r>
            <a:br>
              <a:rPr lang="en-US" sz="2300" dirty="0"/>
            </a:br>
            <a:r>
              <a:rPr lang="en-US" sz="2300" dirty="0"/>
              <a:t>service obligation has been </a:t>
            </a:r>
            <a:br>
              <a:rPr lang="en-US" sz="2300" dirty="0"/>
            </a:br>
            <a:r>
              <a:rPr lang="en-US" sz="2300" dirty="0"/>
              <a:t>fulfilled or paid back.</a:t>
            </a:r>
          </a:p>
        </p:txBody>
      </p:sp>
      <p:sp>
        <p:nvSpPr>
          <p:cNvPr id="4" name="Slide Number Placeholder 2"/>
          <p:cNvSpPr>
            <a:spLocks noGrp="1"/>
          </p:cNvSpPr>
          <p:nvPr>
            <p:ph type="sldNum" sz="quarter" idx="12"/>
          </p:nvPr>
        </p:nvSpPr>
        <p:spPr>
          <a:xfrm>
            <a:off x="8382000" y="6350758"/>
            <a:ext cx="533400" cy="244476"/>
          </a:xfrm>
        </p:spPr>
        <p:txBody>
          <a:bodyPr>
            <a:noAutofit/>
          </a:bodyPr>
          <a:lstStyle/>
          <a:p>
            <a:fld id="{78FEA6AD-5963-42A3-B799-50DDE2FA9A33}" type="slidenum">
              <a:rPr lang="en-US" smtClean="0"/>
              <a:pPr/>
              <a:t>34</a:t>
            </a:fld>
            <a:endParaRPr lang="en-US" dirty="0"/>
          </a:p>
        </p:txBody>
      </p:sp>
      <p:pic>
        <p:nvPicPr>
          <p:cNvPr id="3" name="Picture 2">
            <a:extLst>
              <a:ext uri="{FF2B5EF4-FFF2-40B4-BE49-F238E27FC236}">
                <a16:creationId xmlns:a16="http://schemas.microsoft.com/office/drawing/2014/main" id="{146B38A0-2D24-45B1-8210-9C8ABBA30D5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780" y="2438400"/>
            <a:ext cx="2485441" cy="3148558"/>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F63DAFDD-46F8-4F45-98D0-8C79DB6D363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 y="1752600"/>
            <a:ext cx="2485441" cy="3124200"/>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151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arn(inVertical)">
                                      <p:cBhvr>
                                        <p:cTn id="7" dur="500"/>
                                        <p:tgtEl>
                                          <p:spTgt spid="819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Effect transition="in" filter="barn(inVertical)">
                                      <p:cBhvr>
                                        <p:cTn id="10" dur="500"/>
                                        <p:tgtEl>
                                          <p:spTgt spid="819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Effect transition="in" filter="barn(inVertical)">
                                      <p:cBhvr>
                                        <p:cTn id="13"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E3D3-7C38-EDCE-26C2-9D4A5C9FF05D}"/>
              </a:ext>
            </a:extLst>
          </p:cNvPr>
          <p:cNvSpPr>
            <a:spLocks noGrp="1"/>
          </p:cNvSpPr>
          <p:nvPr>
            <p:ph type="title"/>
          </p:nvPr>
        </p:nvSpPr>
        <p:spPr/>
        <p:txBody>
          <a:bodyPr/>
          <a:lstStyle/>
          <a:p>
            <a:r>
              <a:rPr lang="en-US" dirty="0"/>
              <a:t>Issues with PSAs (and ECs)</a:t>
            </a:r>
          </a:p>
        </p:txBody>
      </p:sp>
      <p:sp>
        <p:nvSpPr>
          <p:cNvPr id="3" name="Content Placeholder 2">
            <a:extLst>
              <a:ext uri="{FF2B5EF4-FFF2-40B4-BE49-F238E27FC236}">
                <a16:creationId xmlns:a16="http://schemas.microsoft.com/office/drawing/2014/main" id="{FA7E8753-72BA-9C62-27D0-344C792FF9FF}"/>
              </a:ext>
            </a:extLst>
          </p:cNvPr>
          <p:cNvSpPr>
            <a:spLocks noGrp="1"/>
          </p:cNvSpPr>
          <p:nvPr>
            <p:ph sz="quarter" idx="1"/>
          </p:nvPr>
        </p:nvSpPr>
        <p:spPr/>
        <p:txBody>
          <a:bodyPr/>
          <a:lstStyle/>
          <a:p>
            <a:r>
              <a:rPr lang="en-US" dirty="0"/>
              <a:t>Missing or invalid project director signature</a:t>
            </a:r>
          </a:p>
          <a:p>
            <a:r>
              <a:rPr lang="en-US" dirty="0"/>
              <a:t>Missing or invalid scholar signature</a:t>
            </a:r>
          </a:p>
          <a:p>
            <a:r>
              <a:rPr lang="en-US" dirty="0"/>
              <a:t>Missing grant information</a:t>
            </a:r>
          </a:p>
          <a:p>
            <a:r>
              <a:rPr lang="en-US" dirty="0"/>
              <a:t>Missing pages</a:t>
            </a:r>
          </a:p>
          <a:p>
            <a:r>
              <a:rPr lang="en-US" dirty="0"/>
              <a:t>Uploaded to incorrect </a:t>
            </a:r>
            <a:br>
              <a:rPr lang="en-US" dirty="0"/>
            </a:br>
            <a:r>
              <a:rPr lang="en-US" dirty="0"/>
              <a:t>scholar record</a:t>
            </a:r>
          </a:p>
        </p:txBody>
      </p:sp>
      <p:pic>
        <p:nvPicPr>
          <p:cNvPr id="6" name="Graphic 5" descr="Warning with solid fill">
            <a:extLst>
              <a:ext uri="{FF2B5EF4-FFF2-40B4-BE49-F238E27FC236}">
                <a16:creationId xmlns:a16="http://schemas.microsoft.com/office/drawing/2014/main" id="{B5EA3627-5DAE-4E9E-BE54-112D4CE3D1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2600" y="3429000"/>
            <a:ext cx="2362200" cy="2362200"/>
          </a:xfrm>
          <a:prstGeom prst="rect">
            <a:avLst/>
          </a:prstGeom>
        </p:spPr>
      </p:pic>
      <p:sp>
        <p:nvSpPr>
          <p:cNvPr id="4" name="Slide Number Placeholder 3">
            <a:extLst>
              <a:ext uri="{FF2B5EF4-FFF2-40B4-BE49-F238E27FC236}">
                <a16:creationId xmlns:a16="http://schemas.microsoft.com/office/drawing/2014/main" id="{860DF653-4495-D3A0-4055-7B883AD1CADA}"/>
              </a:ext>
            </a:extLst>
          </p:cNvPr>
          <p:cNvSpPr>
            <a:spLocks noGrp="1"/>
          </p:cNvSpPr>
          <p:nvPr>
            <p:ph type="sldNum" sz="quarter" idx="12"/>
          </p:nvPr>
        </p:nvSpPr>
        <p:spPr/>
        <p:txBody>
          <a:bodyPr/>
          <a:lstStyle/>
          <a:p>
            <a:fld id="{78FEA6AD-5963-42A3-B799-50DDE2FA9A33}" type="slidenum">
              <a:rPr lang="en-US" smtClean="0"/>
              <a:pPr/>
              <a:t>35</a:t>
            </a:fld>
            <a:endParaRPr lang="en-US" dirty="0"/>
          </a:p>
        </p:txBody>
      </p:sp>
    </p:spTree>
    <p:extLst>
      <p:ext uri="{BB962C8B-B14F-4D97-AF65-F5344CB8AC3E}">
        <p14:creationId xmlns:p14="http://schemas.microsoft.com/office/powerpoint/2010/main" val="31118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10600" cy="990600"/>
          </a:xfrm>
        </p:spPr>
        <p:txBody>
          <a:bodyPr>
            <a:normAutofit/>
          </a:bodyPr>
          <a:lstStyle/>
          <a:p>
            <a:r>
              <a:rPr lang="en-US" sz="3600" dirty="0"/>
              <a:t>PDPDCS: Live Demonstration</a:t>
            </a:r>
          </a:p>
        </p:txBody>
      </p:sp>
      <p:sp>
        <p:nvSpPr>
          <p:cNvPr id="3" name="Content Placeholder 2"/>
          <p:cNvSpPr>
            <a:spLocks noGrp="1"/>
          </p:cNvSpPr>
          <p:nvPr>
            <p:ph sz="quarter" idx="1"/>
          </p:nvPr>
        </p:nvSpPr>
        <p:spPr>
          <a:xfrm>
            <a:off x="304800" y="1447800"/>
            <a:ext cx="8458200" cy="4724400"/>
          </a:xfrm>
        </p:spPr>
        <p:txBody>
          <a:bodyPr>
            <a:normAutofit/>
          </a:bodyPr>
          <a:lstStyle/>
          <a:p>
            <a:pPr marL="0" indent="0">
              <a:buNone/>
            </a:pPr>
            <a:r>
              <a:rPr lang="en-US" sz="3100" dirty="0"/>
              <a:t>PDPDCS demonstration will show:</a:t>
            </a:r>
          </a:p>
          <a:p>
            <a:pPr lvl="1"/>
            <a:r>
              <a:rPr lang="en-US" sz="2500" dirty="0"/>
              <a:t>Logging into the system</a:t>
            </a:r>
          </a:p>
          <a:p>
            <a:pPr lvl="1"/>
            <a:r>
              <a:rPr lang="en-US" sz="2500" dirty="0"/>
              <a:t>Updating grant and contact information</a:t>
            </a:r>
          </a:p>
          <a:p>
            <a:pPr lvl="1"/>
            <a:r>
              <a:rPr lang="en-US" sz="2500" dirty="0"/>
              <a:t>Adding a secondary user</a:t>
            </a:r>
          </a:p>
          <a:p>
            <a:pPr lvl="1"/>
            <a:r>
              <a:rPr lang="en-US" sz="2500" dirty="0"/>
              <a:t>Using the digital Pre-Scholarship Agreement (PSA) and entering scholar data</a:t>
            </a:r>
          </a:p>
          <a:p>
            <a:pPr lvl="1"/>
            <a:r>
              <a:rPr lang="en-US" sz="2500" dirty="0"/>
              <a:t>Updating scholar data</a:t>
            </a:r>
          </a:p>
          <a:p>
            <a:pPr lvl="1"/>
            <a:r>
              <a:rPr lang="en-US" sz="2500" dirty="0"/>
              <a:t>Tracking scholar’s service obligation fulfillment</a:t>
            </a:r>
          </a:p>
          <a:p>
            <a:pPr lvl="1"/>
            <a:r>
              <a:rPr lang="en-US" sz="2500" dirty="0"/>
              <a:t>Using the digital Exit Certification (EC) to exit a scholar</a:t>
            </a:r>
          </a:p>
        </p:txBody>
      </p:sp>
      <p:sp>
        <p:nvSpPr>
          <p:cNvPr id="4" name="Slide Number Placeholder 3"/>
          <p:cNvSpPr>
            <a:spLocks noGrp="1"/>
          </p:cNvSpPr>
          <p:nvPr>
            <p:ph type="sldNum" sz="quarter" idx="12"/>
          </p:nvPr>
        </p:nvSpPr>
        <p:spPr>
          <a:xfrm>
            <a:off x="8376559" y="6324600"/>
            <a:ext cx="533400" cy="320676"/>
          </a:xfrm>
        </p:spPr>
        <p:txBody>
          <a:bodyPr>
            <a:normAutofit fontScale="92500" lnSpcReduction="20000"/>
          </a:bodyPr>
          <a:lstStyle/>
          <a:p>
            <a:fld id="{78FEA6AD-5963-42A3-B799-50DDE2FA9A33}" type="slidenum">
              <a:rPr lang="en-US" smtClean="0"/>
              <a:pPr/>
              <a:t>36</a:t>
            </a:fld>
            <a:endParaRPr lang="en-US" dirty="0"/>
          </a:p>
        </p:txBody>
      </p:sp>
    </p:spTree>
    <p:extLst>
      <p:ext uri="{BB962C8B-B14F-4D97-AF65-F5344CB8AC3E}">
        <p14:creationId xmlns:p14="http://schemas.microsoft.com/office/powerpoint/2010/main" val="4023865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4417E6-6529-8994-0FFB-55CAF8393D56}"/>
              </a:ext>
            </a:extLst>
          </p:cNvPr>
          <p:cNvSpPr>
            <a:spLocks noGrp="1"/>
          </p:cNvSpPr>
          <p:nvPr>
            <p:ph type="title" idx="4294967295"/>
          </p:nvPr>
        </p:nvSpPr>
        <p:spPr>
          <a:xfrm>
            <a:off x="800100" y="2743200"/>
            <a:ext cx="7543800" cy="1371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00"/>
              </a:spcBef>
              <a:spcAft>
                <a:spcPts val="0"/>
              </a:spcAft>
              <a:buClr>
                <a:srgbClr val="243352"/>
              </a:buClr>
              <a:buSzPct val="100000"/>
              <a:buFont typeface="Arial" panose="020B0604020202020204" pitchFamily="34" charset="0"/>
              <a:buNone/>
              <a:tabLst/>
              <a:defRPr/>
            </a:pPr>
            <a:r>
              <a:rPr kumimoji="0" lang="en-US" b="0" i="0" u="none" strike="noStrike" kern="1200" cap="none" spc="0" normalizeH="0" baseline="0" noProof="0" dirty="0">
                <a:ln>
                  <a:noFill/>
                </a:ln>
                <a:solidFill>
                  <a:schemeClr val="bg1"/>
                </a:solidFill>
                <a:effectLst/>
                <a:uLnTx/>
                <a:uFillTx/>
                <a:latin typeface="Montserrat SemiBold" panose="00000700000000000000" pitchFamily="2" charset="0"/>
                <a:ea typeface="+mn-ea"/>
                <a:cs typeface="+mn-cs"/>
              </a:rPr>
              <a:t>Data Entry and Collection Requirements</a:t>
            </a:r>
          </a:p>
        </p:txBody>
      </p:sp>
    </p:spTree>
    <p:extLst>
      <p:ext uri="{BB962C8B-B14F-4D97-AF65-F5344CB8AC3E}">
        <p14:creationId xmlns:p14="http://schemas.microsoft.com/office/powerpoint/2010/main" val="22821918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1D5FF0C-E381-41CE-9CF8-D8AACA4C2A0D}"/>
              </a:ext>
            </a:extLst>
          </p:cNvPr>
          <p:cNvSpPr>
            <a:spLocks noGrp="1"/>
          </p:cNvSpPr>
          <p:nvPr>
            <p:ph type="title"/>
          </p:nvPr>
        </p:nvSpPr>
        <p:spPr/>
        <p:txBody>
          <a:bodyPr>
            <a:noAutofit/>
          </a:bodyPr>
          <a:lstStyle/>
          <a:p>
            <a:pPr>
              <a:defRPr/>
            </a:pPr>
            <a:r>
              <a:rPr lang="en-US" sz="3600" dirty="0"/>
              <a:t>Timeline for Enrolling Scholars</a:t>
            </a:r>
          </a:p>
        </p:txBody>
      </p:sp>
      <p:sp>
        <p:nvSpPr>
          <p:cNvPr id="4" name="Content Placeholder 3"/>
          <p:cNvSpPr>
            <a:spLocks noGrp="1"/>
          </p:cNvSpPr>
          <p:nvPr>
            <p:ph sz="quarter" idx="1"/>
          </p:nvPr>
        </p:nvSpPr>
        <p:spPr>
          <a:xfrm>
            <a:off x="304799" y="1524000"/>
            <a:ext cx="8107527" cy="4495800"/>
          </a:xfrm>
        </p:spPr>
        <p:txBody>
          <a:bodyPr>
            <a:normAutofit/>
          </a:bodyPr>
          <a:lstStyle/>
          <a:p>
            <a:pPr marL="0" indent="0">
              <a:buNone/>
            </a:pPr>
            <a:r>
              <a:rPr lang="en-US" sz="3000" dirty="0"/>
              <a:t>Enter and submit scholar contact and enrollment information </a:t>
            </a:r>
            <a:r>
              <a:rPr lang="en-US" sz="3000" b="1" dirty="0">
                <a:highlight>
                  <a:srgbClr val="D4DCEC"/>
                </a:highlight>
              </a:rPr>
              <a:t>within 30 days </a:t>
            </a:r>
            <a:r>
              <a:rPr lang="en-US" sz="3000" dirty="0"/>
              <a:t>of s</a:t>
            </a:r>
            <a:r>
              <a:rPr lang="en-US" dirty="0"/>
              <a:t>cholar enrollment in degree program. </a:t>
            </a:r>
          </a:p>
          <a:p>
            <a:pPr marL="0" indent="0">
              <a:buNone/>
            </a:pPr>
            <a:r>
              <a:rPr lang="en-US" dirty="0"/>
              <a:t>The scholar must have:</a:t>
            </a:r>
          </a:p>
          <a:p>
            <a:pPr lvl="1"/>
            <a:r>
              <a:rPr lang="en-US" dirty="0"/>
              <a:t>Registered for classes </a:t>
            </a:r>
          </a:p>
          <a:p>
            <a:pPr lvl="1"/>
            <a:r>
              <a:rPr lang="en-US" dirty="0"/>
              <a:t>Received “scholar support” from </a:t>
            </a:r>
            <a:br>
              <a:rPr lang="en-US" dirty="0"/>
            </a:br>
            <a:r>
              <a:rPr lang="en-US" dirty="0"/>
              <a:t>grant project</a:t>
            </a:r>
          </a:p>
          <a:p>
            <a:pPr lvl="1"/>
            <a:r>
              <a:rPr lang="en-US" dirty="0"/>
              <a:t>Signed PSA</a:t>
            </a:r>
          </a:p>
          <a:p>
            <a:pPr marL="0" indent="0">
              <a:buNone/>
            </a:pPr>
            <a:endParaRPr lang="en-US" sz="2200" dirty="0"/>
          </a:p>
        </p:txBody>
      </p:sp>
      <p:sp>
        <p:nvSpPr>
          <p:cNvPr id="3" name="Slide Number Placeholder 2"/>
          <p:cNvSpPr>
            <a:spLocks noGrp="1"/>
          </p:cNvSpPr>
          <p:nvPr>
            <p:ph type="sldNum" sz="quarter" idx="12"/>
          </p:nvPr>
        </p:nvSpPr>
        <p:spPr/>
        <p:txBody>
          <a:bodyPr>
            <a:noAutofit/>
          </a:bodyPr>
          <a:lstStyle/>
          <a:p>
            <a:fld id="{78FEA6AD-5963-42A3-B799-50DDE2FA9A33}" type="slidenum">
              <a:rPr lang="en-US" smtClean="0"/>
              <a:pPr/>
              <a:t>38</a:t>
            </a:fld>
            <a:endParaRPr lang="en-US" dirty="0"/>
          </a:p>
        </p:txBody>
      </p:sp>
      <p:grpSp>
        <p:nvGrpSpPr>
          <p:cNvPr id="2" name="Group 1">
            <a:extLst>
              <a:ext uri="{FF2B5EF4-FFF2-40B4-BE49-F238E27FC236}">
                <a16:creationId xmlns:a16="http://schemas.microsoft.com/office/drawing/2014/main" id="{979A2C68-F7F1-85B0-9007-7B59D8572980}"/>
              </a:ext>
              <a:ext uri="{C183D7F6-B498-43B3-948B-1728B52AA6E4}">
                <adec:decorative xmlns:adec="http://schemas.microsoft.com/office/drawing/2017/decorative" val="1"/>
              </a:ext>
            </a:extLst>
          </p:cNvPr>
          <p:cNvGrpSpPr/>
          <p:nvPr/>
        </p:nvGrpSpPr>
        <p:grpSpPr>
          <a:xfrm>
            <a:off x="6787337" y="3962400"/>
            <a:ext cx="1828800" cy="1828800"/>
            <a:chOff x="6798961" y="3093983"/>
            <a:chExt cx="1828800" cy="1828800"/>
          </a:xfrm>
        </p:grpSpPr>
        <p:sp>
          <p:nvSpPr>
            <p:cNvPr id="6" name="Oval 5">
              <a:extLst>
                <a:ext uri="{FF2B5EF4-FFF2-40B4-BE49-F238E27FC236}">
                  <a16:creationId xmlns:a16="http://schemas.microsoft.com/office/drawing/2014/main" id="{1C935823-74DD-4982-A65F-B1CEC16847CD}"/>
                </a:ext>
              </a:extLst>
            </p:cNvPr>
            <p:cNvSpPr/>
            <p:nvPr/>
          </p:nvSpPr>
          <p:spPr>
            <a:xfrm>
              <a:off x="6798961" y="3093983"/>
              <a:ext cx="1828800" cy="1828800"/>
            </a:xfrm>
            <a:prstGeom prst="ellipse">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69B6D5A-9CAA-409F-B2E1-29EDD00D31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58000" y="3352800"/>
              <a:ext cx="1520747" cy="1257300"/>
            </a:xfrm>
            <a:prstGeom prst="rect">
              <a:avLst/>
            </a:prstGeom>
          </p:spPr>
        </p:pic>
      </p:grpSp>
    </p:spTree>
    <p:extLst>
      <p:ext uri="{BB962C8B-B14F-4D97-AF65-F5344CB8AC3E}">
        <p14:creationId xmlns:p14="http://schemas.microsoft.com/office/powerpoint/2010/main" val="24264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4" y="152400"/>
            <a:ext cx="9070976" cy="990600"/>
          </a:xfrm>
        </p:spPr>
        <p:txBody>
          <a:bodyPr>
            <a:noAutofit/>
          </a:bodyPr>
          <a:lstStyle/>
          <a:p>
            <a:pPr>
              <a:defRPr/>
            </a:pPr>
            <a:r>
              <a:rPr lang="en-US" sz="3600" dirty="0"/>
              <a:t>Submitting Scholar Records</a:t>
            </a:r>
          </a:p>
        </p:txBody>
      </p:sp>
      <p:sp>
        <p:nvSpPr>
          <p:cNvPr id="18436" name="Content Placeholder 3"/>
          <p:cNvSpPr>
            <a:spLocks noGrp="1"/>
          </p:cNvSpPr>
          <p:nvPr>
            <p:ph sz="quarter" idx="1"/>
          </p:nvPr>
        </p:nvSpPr>
        <p:spPr/>
        <p:txBody>
          <a:bodyPr>
            <a:noAutofit/>
          </a:bodyPr>
          <a:lstStyle/>
          <a:p>
            <a:pPr marL="0" indent="0">
              <a:buClr>
                <a:srgbClr val="1E6083"/>
              </a:buClr>
              <a:buNone/>
            </a:pPr>
            <a:r>
              <a:rPr lang="en-US" altLang="en-US" sz="2800" dirty="0"/>
              <a:t>Once a scholar record is submitted by the grantee, scholars will access the PDPDCS to:</a:t>
            </a:r>
          </a:p>
        </p:txBody>
      </p:sp>
      <p:sp>
        <p:nvSpPr>
          <p:cNvPr id="11" name="Rectangle: Rounded Corners 10">
            <a:extLst>
              <a:ext uri="{FF2B5EF4-FFF2-40B4-BE49-F238E27FC236}">
                <a16:creationId xmlns:a16="http://schemas.microsoft.com/office/drawing/2014/main" id="{052D807D-EB9E-456A-B2D9-AA00EB4FECF4}"/>
              </a:ext>
              <a:ext uri="{C183D7F6-B498-43B3-948B-1728B52AA6E4}">
                <adec:decorative xmlns:adec="http://schemas.microsoft.com/office/drawing/2017/decorative" val="1"/>
              </a:ext>
            </a:extLst>
          </p:cNvPr>
          <p:cNvSpPr/>
          <p:nvPr/>
        </p:nvSpPr>
        <p:spPr>
          <a:xfrm>
            <a:off x="225424" y="2657819"/>
            <a:ext cx="7165975" cy="3361981"/>
          </a:xfrm>
          <a:prstGeom prst="roundRect">
            <a:avLst>
              <a:gd name="adj" fmla="val 10710"/>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a:extLst>
              <a:ext uri="{FF2B5EF4-FFF2-40B4-BE49-F238E27FC236}">
                <a16:creationId xmlns:a16="http://schemas.microsoft.com/office/drawing/2014/main" id="{1ED048B6-41B8-488B-9D79-E9C71373DF5D}"/>
              </a:ext>
            </a:extLst>
          </p:cNvPr>
          <p:cNvSpPr txBox="1">
            <a:spLocks/>
          </p:cNvSpPr>
          <p:nvPr/>
        </p:nvSpPr>
        <p:spPr>
          <a:xfrm>
            <a:off x="379412" y="2837589"/>
            <a:ext cx="6707188" cy="1752600"/>
          </a:xfrm>
          <a:prstGeom prst="rect">
            <a:avLst/>
          </a:prstGeom>
        </p:spPr>
        <p:txBody>
          <a:bodyPr vert="horz">
            <a:noAutofit/>
          </a:bodyPr>
          <a:lstStyle>
            <a:lvl1pPr marL="320040" indent="-320040" algn="l" rtl="0" eaLnBrk="1" latinLnBrk="0" hangingPunct="1">
              <a:spcBef>
                <a:spcPts val="700"/>
              </a:spcBef>
              <a:buClr>
                <a:srgbClr val="243352"/>
              </a:buClr>
              <a:buSzPct val="100000"/>
              <a:buFont typeface="Arial" panose="020B0604020202020204"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1A88AD"/>
              </a:buClr>
              <a:buSzPct val="80000"/>
              <a:buFont typeface="Arial" panose="020B0604020202020204" pitchFamily="34" charset="0"/>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4ABCE4"/>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87D2ED"/>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243352"/>
              </a:buClr>
              <a:buSzPct val="50000"/>
              <a:buFont typeface="Arial" panose="020B0604020202020204" pitchFamily="34" charset="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273050" lvl="1" indent="-273050">
              <a:tabLst>
                <a:tab pos="227013" algn="l"/>
              </a:tabLst>
            </a:pPr>
            <a:r>
              <a:rPr lang="en-US" altLang="en-US" dirty="0">
                <a:latin typeface="Montserrat" panose="00000500000000000000" pitchFamily="2" charset="0"/>
              </a:rPr>
              <a:t>Confirm contact information;</a:t>
            </a:r>
          </a:p>
          <a:p>
            <a:pPr marL="273050" lvl="1" indent="-273050">
              <a:tabLst>
                <a:tab pos="227013" algn="l"/>
              </a:tabLst>
            </a:pPr>
            <a:r>
              <a:rPr lang="en-US" altLang="en-US" dirty="0">
                <a:latin typeface="Montserrat" panose="00000500000000000000" pitchFamily="2" charset="0"/>
              </a:rPr>
              <a:t>Review training information; </a:t>
            </a:r>
          </a:p>
          <a:p>
            <a:pPr marL="273050" lvl="1" indent="-273050">
              <a:tabLst>
                <a:tab pos="227013" algn="l"/>
              </a:tabLst>
            </a:pPr>
            <a:r>
              <a:rPr lang="en-US" altLang="en-US" dirty="0">
                <a:latin typeface="Montserrat" panose="00000500000000000000" pitchFamily="2" charset="0"/>
              </a:rPr>
              <a:t>View service obligation status; and </a:t>
            </a:r>
          </a:p>
          <a:p>
            <a:pPr marL="273050" lvl="1" indent="-273050">
              <a:spcBef>
                <a:spcPts val="1200"/>
              </a:spcBef>
              <a:tabLst>
                <a:tab pos="227013" algn="l"/>
              </a:tabLst>
            </a:pPr>
            <a:r>
              <a:rPr lang="en-US" altLang="en-US" dirty="0">
                <a:latin typeface="Montserrat" panose="00000500000000000000" pitchFamily="2" charset="0"/>
              </a:rPr>
              <a:t>Enter eligible employment information to fulfill their service obligation.</a:t>
            </a:r>
            <a:endParaRPr lang="en-US" dirty="0">
              <a:latin typeface="Montserrat" panose="00000500000000000000" pitchFamily="2" charset="0"/>
            </a:endParaRPr>
          </a:p>
        </p:txBody>
      </p:sp>
      <p:pic>
        <p:nvPicPr>
          <p:cNvPr id="14" name="Picture 13">
            <a:extLst>
              <a:ext uri="{FF2B5EF4-FFF2-40B4-BE49-F238E27FC236}">
                <a16:creationId xmlns:a16="http://schemas.microsoft.com/office/drawing/2014/main" id="{7DF41304-EE98-4178-969A-F2372C533170}"/>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51" b="-2837"/>
          <a:stretch/>
        </p:blipFill>
        <p:spPr>
          <a:xfrm>
            <a:off x="7478397" y="2392874"/>
            <a:ext cx="1580235" cy="2202312"/>
          </a:xfrm>
          <a:prstGeom prst="rect">
            <a:avLst/>
          </a:prstGeom>
        </p:spPr>
      </p:pic>
      <p:sp>
        <p:nvSpPr>
          <p:cNvPr id="3" name="Slide Number Placeholder 2"/>
          <p:cNvSpPr>
            <a:spLocks noGrp="1"/>
          </p:cNvSpPr>
          <p:nvPr>
            <p:ph type="sldNum" sz="quarter" idx="12"/>
          </p:nvPr>
        </p:nvSpPr>
        <p:spPr/>
        <p:txBody>
          <a:bodyPr>
            <a:noAutofit/>
          </a:bodyPr>
          <a:lstStyle/>
          <a:p>
            <a:pPr>
              <a:defRPr/>
            </a:pPr>
            <a:fld id="{EA36C5DA-A593-41C6-B073-C07A3224861F}" type="slidenum">
              <a:rPr lang="en-US" smtClean="0"/>
              <a:pPr>
                <a:defRPr/>
              </a:pPr>
              <a:t>39</a:t>
            </a:fld>
            <a:endParaRPr lang="en-US" dirty="0"/>
          </a:p>
        </p:txBody>
      </p:sp>
    </p:spTree>
    <p:extLst>
      <p:ext uri="{BB962C8B-B14F-4D97-AF65-F5344CB8AC3E}">
        <p14:creationId xmlns:p14="http://schemas.microsoft.com/office/powerpoint/2010/main" val="1390560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Agenda </a:t>
            </a:r>
          </a:p>
        </p:txBody>
      </p:sp>
      <p:sp>
        <p:nvSpPr>
          <p:cNvPr id="3" name="Content Placeholder 2"/>
          <p:cNvSpPr>
            <a:spLocks noGrp="1"/>
          </p:cNvSpPr>
          <p:nvPr>
            <p:ph sz="quarter" idx="1"/>
          </p:nvPr>
        </p:nvSpPr>
        <p:spPr/>
        <p:txBody>
          <a:bodyPr>
            <a:normAutofit/>
          </a:bodyPr>
          <a:lstStyle/>
          <a:p>
            <a:r>
              <a:rPr lang="en-US" dirty="0"/>
              <a:t>325D, 325H, 325M, and 325R grant priorities and requirements</a:t>
            </a:r>
          </a:p>
          <a:p>
            <a:r>
              <a:rPr lang="en-US" dirty="0"/>
              <a:t>Grantee reporting and evaluation</a:t>
            </a:r>
          </a:p>
          <a:p>
            <a:r>
              <a:rPr lang="en-US" dirty="0"/>
              <a:t>Using the PDPDCS</a:t>
            </a:r>
          </a:p>
          <a:p>
            <a:r>
              <a:rPr lang="en-US" dirty="0"/>
              <a:t>Data entry and collection requirements</a:t>
            </a:r>
          </a:p>
          <a:p>
            <a:r>
              <a:rPr lang="en-US" dirty="0"/>
              <a:t>Service obligation requirements</a:t>
            </a:r>
          </a:p>
          <a:p>
            <a:r>
              <a:rPr lang="en-US" dirty="0"/>
              <a:t>Strategies for avoiding security incidents</a:t>
            </a:r>
          </a:p>
          <a:p>
            <a:r>
              <a:rPr lang="en-US" dirty="0"/>
              <a:t>Resources and support</a:t>
            </a:r>
            <a:endParaRPr lang="en-US" dirty="0">
              <a:solidFill>
                <a:srgbClr val="FF0000"/>
              </a:solidFill>
            </a:endParaRPr>
          </a:p>
          <a:p>
            <a:endParaRPr lang="en-US" dirty="0">
              <a:solidFill>
                <a:srgbClr val="FF0000"/>
              </a:solidFill>
            </a:endParaRPr>
          </a:p>
        </p:txBody>
      </p:sp>
      <p:sp>
        <p:nvSpPr>
          <p:cNvPr id="4" name="Slide Number Placeholder 3"/>
          <p:cNvSpPr>
            <a:spLocks noGrp="1"/>
          </p:cNvSpPr>
          <p:nvPr>
            <p:ph type="sldNum" sz="quarter" idx="12"/>
          </p:nvPr>
        </p:nvSpPr>
        <p:spPr/>
        <p:txBody>
          <a:bodyPr>
            <a:normAutofit fontScale="62500" lnSpcReduction="20000"/>
          </a:bodyPr>
          <a:lstStyle/>
          <a:p>
            <a:fld id="{11F66CED-2B61-4DFE-9587-19755F43A1BB}" type="slidenum">
              <a:rPr lang="en-US" smtClean="0"/>
              <a:pPr/>
              <a:t>4</a:t>
            </a:fld>
            <a:endParaRPr lang="en-US" dirty="0"/>
          </a:p>
        </p:txBody>
      </p:sp>
    </p:spTree>
    <p:extLst>
      <p:ext uri="{BB962C8B-B14F-4D97-AF65-F5344CB8AC3E}">
        <p14:creationId xmlns:p14="http://schemas.microsoft.com/office/powerpoint/2010/main" val="28882110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A24A5-539D-4AD0-AB5A-B75CEE80C937}"/>
              </a:ext>
            </a:extLst>
          </p:cNvPr>
          <p:cNvSpPr>
            <a:spLocks noGrp="1"/>
          </p:cNvSpPr>
          <p:nvPr>
            <p:ph type="title"/>
          </p:nvPr>
        </p:nvSpPr>
        <p:spPr/>
        <p:txBody>
          <a:bodyPr/>
          <a:lstStyle/>
          <a:p>
            <a:r>
              <a:rPr lang="en-US" sz="3600" dirty="0"/>
              <a:t>Pending Scholars</a:t>
            </a:r>
          </a:p>
        </p:txBody>
      </p:sp>
      <p:graphicFrame>
        <p:nvGraphicFramePr>
          <p:cNvPr id="7" name="Content Placeholder 2" descr="OSEP requires that scholars are in a pending status for no more than 30 days.&#10;Help Desk staff will contact you and your Project Officer if your grant has scholars in a pending status at the end of each annual data collection period.">
            <a:extLst>
              <a:ext uri="{FF2B5EF4-FFF2-40B4-BE49-F238E27FC236}">
                <a16:creationId xmlns:a16="http://schemas.microsoft.com/office/drawing/2014/main" id="{B4B73906-DBE2-8D0E-4921-0D44579272A1}"/>
              </a:ext>
            </a:extLst>
          </p:cNvPr>
          <p:cNvGraphicFramePr>
            <a:graphicFrameLocks noGrp="1"/>
          </p:cNvGraphicFramePr>
          <p:nvPr>
            <p:ph sz="quarter" idx="1"/>
            <p:extLst>
              <p:ext uri="{D42A27DB-BD31-4B8C-83A1-F6EECF244321}">
                <p14:modId xmlns:p14="http://schemas.microsoft.com/office/powerpoint/2010/main" val="3851332544"/>
              </p:ext>
            </p:extLst>
          </p:nvPr>
        </p:nvGraphicFramePr>
        <p:xfrm>
          <a:off x="304800" y="1524000"/>
          <a:ext cx="8458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982ACE39-5F4E-46B7-A7F4-26BC62A1E0E7}"/>
              </a:ext>
            </a:extLst>
          </p:cNvPr>
          <p:cNvSpPr>
            <a:spLocks noGrp="1"/>
          </p:cNvSpPr>
          <p:nvPr>
            <p:ph type="sldNum" sz="quarter" idx="12"/>
          </p:nvPr>
        </p:nvSpPr>
        <p:spPr/>
        <p:txBody>
          <a:bodyPr/>
          <a:lstStyle/>
          <a:p>
            <a:fld id="{78FEA6AD-5963-42A3-B799-50DDE2FA9A33}" type="slidenum">
              <a:rPr lang="en-US" smtClean="0"/>
              <a:pPr/>
              <a:t>40</a:t>
            </a:fld>
            <a:endParaRPr lang="en-US" dirty="0"/>
          </a:p>
        </p:txBody>
      </p:sp>
      <p:pic>
        <p:nvPicPr>
          <p:cNvPr id="5" name="Picture 4">
            <a:extLst>
              <a:ext uri="{FF2B5EF4-FFF2-40B4-BE49-F238E27FC236}">
                <a16:creationId xmlns:a16="http://schemas.microsoft.com/office/drawing/2014/main" id="{866C9519-2AFB-4AE8-98CC-7E2E9BC72959}"/>
              </a:ext>
              <a:ext uri="{C183D7F6-B498-43B3-948B-1728B52AA6E4}">
                <adec:decorative xmlns:adec="http://schemas.microsoft.com/office/drawing/2017/decorative" val="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62000" y="3749488"/>
            <a:ext cx="1743419" cy="2286000"/>
          </a:xfrm>
          <a:prstGeom prst="rect">
            <a:avLst/>
          </a:prstGeom>
        </p:spPr>
      </p:pic>
    </p:spTree>
    <p:extLst>
      <p:ext uri="{BB962C8B-B14F-4D97-AF65-F5344CB8AC3E}">
        <p14:creationId xmlns:p14="http://schemas.microsoft.com/office/powerpoint/2010/main" val="4427869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1D5FF0C-E381-41CE-9CF8-D8AACA4C2A0D}"/>
              </a:ext>
            </a:extLst>
          </p:cNvPr>
          <p:cNvSpPr>
            <a:spLocks noGrp="1"/>
          </p:cNvSpPr>
          <p:nvPr>
            <p:ph type="title"/>
          </p:nvPr>
        </p:nvSpPr>
        <p:spPr/>
        <p:txBody>
          <a:bodyPr>
            <a:noAutofit/>
          </a:bodyPr>
          <a:lstStyle/>
          <a:p>
            <a:pPr>
              <a:defRPr/>
            </a:pPr>
            <a:r>
              <a:rPr lang="en-US" sz="3600" dirty="0"/>
              <a:t>Timeline for Updating and Exiting Scholars</a:t>
            </a:r>
          </a:p>
        </p:txBody>
      </p:sp>
      <p:sp>
        <p:nvSpPr>
          <p:cNvPr id="4" name="Content Placeholder 3"/>
          <p:cNvSpPr>
            <a:spLocks noGrp="1"/>
          </p:cNvSpPr>
          <p:nvPr>
            <p:ph sz="quarter" idx="1"/>
          </p:nvPr>
        </p:nvSpPr>
        <p:spPr>
          <a:xfrm>
            <a:off x="304800" y="1579206"/>
            <a:ext cx="8458200" cy="4114800"/>
          </a:xfrm>
        </p:spPr>
        <p:txBody>
          <a:bodyPr>
            <a:normAutofit/>
          </a:bodyPr>
          <a:lstStyle/>
          <a:p>
            <a:pPr marL="0" indent="0">
              <a:buNone/>
            </a:pPr>
            <a:r>
              <a:rPr lang="en-US" sz="3000" dirty="0"/>
              <a:t>Update scholar contact and program completion information </a:t>
            </a:r>
            <a:r>
              <a:rPr lang="en-US" sz="3000" b="1" dirty="0">
                <a:highlight>
                  <a:srgbClr val="D4DCEC"/>
                </a:highlight>
              </a:rPr>
              <a:t>within 30 days </a:t>
            </a:r>
            <a:r>
              <a:rPr lang="en-US" sz="3000" dirty="0"/>
              <a:t>of:</a:t>
            </a:r>
          </a:p>
          <a:p>
            <a:pPr lvl="1"/>
            <a:r>
              <a:rPr lang="en-US" dirty="0"/>
              <a:t>Scholar status changes</a:t>
            </a:r>
          </a:p>
          <a:p>
            <a:pPr lvl="1"/>
            <a:r>
              <a:rPr lang="en-US" dirty="0"/>
              <a:t>Scholar completing one academic year of program</a:t>
            </a:r>
          </a:p>
          <a:p>
            <a:pPr lvl="1"/>
            <a:r>
              <a:rPr lang="en-US" dirty="0"/>
              <a:t>Grant budget period ending</a:t>
            </a:r>
          </a:p>
          <a:p>
            <a:pPr marL="0" lvl="1" indent="0">
              <a:buNone/>
            </a:pPr>
            <a:endParaRPr lang="en-US" b="1" dirty="0"/>
          </a:p>
          <a:p>
            <a:pPr marL="0" lvl="1" indent="0">
              <a:buNone/>
            </a:pPr>
            <a:endParaRPr lang="en-US" b="1" dirty="0"/>
          </a:p>
          <a:p>
            <a:pPr marL="0" indent="0">
              <a:buNone/>
            </a:pPr>
            <a:endParaRPr lang="en-US" sz="2200" dirty="0"/>
          </a:p>
        </p:txBody>
      </p:sp>
      <p:sp>
        <p:nvSpPr>
          <p:cNvPr id="3" name="Slide Number Placeholder 2"/>
          <p:cNvSpPr>
            <a:spLocks noGrp="1"/>
          </p:cNvSpPr>
          <p:nvPr>
            <p:ph type="sldNum" sz="quarter" idx="12"/>
          </p:nvPr>
        </p:nvSpPr>
        <p:spPr/>
        <p:txBody>
          <a:bodyPr>
            <a:noAutofit/>
          </a:bodyPr>
          <a:lstStyle/>
          <a:p>
            <a:fld id="{78FEA6AD-5963-42A3-B799-50DDE2FA9A33}" type="slidenum">
              <a:rPr lang="en-US" smtClean="0"/>
              <a:pPr/>
              <a:t>41</a:t>
            </a:fld>
            <a:endParaRPr lang="en-US" dirty="0"/>
          </a:p>
        </p:txBody>
      </p:sp>
      <p:grpSp>
        <p:nvGrpSpPr>
          <p:cNvPr id="2" name="Group 1">
            <a:extLst>
              <a:ext uri="{FF2B5EF4-FFF2-40B4-BE49-F238E27FC236}">
                <a16:creationId xmlns:a16="http://schemas.microsoft.com/office/drawing/2014/main" id="{86AB57AC-E74B-2709-6086-25B2996F156D}"/>
              </a:ext>
              <a:ext uri="{C183D7F6-B498-43B3-948B-1728B52AA6E4}">
                <adec:decorative xmlns:adec="http://schemas.microsoft.com/office/drawing/2017/decorative" val="1"/>
              </a:ext>
            </a:extLst>
          </p:cNvPr>
          <p:cNvGrpSpPr/>
          <p:nvPr/>
        </p:nvGrpSpPr>
        <p:grpSpPr>
          <a:xfrm>
            <a:off x="6400800" y="3810000"/>
            <a:ext cx="1676400" cy="1676400"/>
            <a:chOff x="6399510" y="2860083"/>
            <a:chExt cx="1828800" cy="1828800"/>
          </a:xfrm>
        </p:grpSpPr>
        <p:sp>
          <p:nvSpPr>
            <p:cNvPr id="6" name="Oval 5">
              <a:extLst>
                <a:ext uri="{FF2B5EF4-FFF2-40B4-BE49-F238E27FC236}">
                  <a16:creationId xmlns:a16="http://schemas.microsoft.com/office/drawing/2014/main" id="{1C935823-74DD-4982-A65F-B1CEC16847CD}"/>
                </a:ext>
              </a:extLst>
            </p:cNvPr>
            <p:cNvSpPr/>
            <p:nvPr/>
          </p:nvSpPr>
          <p:spPr>
            <a:xfrm>
              <a:off x="6399510" y="2860083"/>
              <a:ext cx="1828800" cy="1828800"/>
            </a:xfrm>
            <a:prstGeom prst="ellipse">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69B6D5A-9CAA-409F-B2E1-29EDD00D31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477000" y="3048000"/>
              <a:ext cx="1520747" cy="1257300"/>
            </a:xfrm>
            <a:prstGeom prst="rect">
              <a:avLst/>
            </a:prstGeom>
          </p:spPr>
        </p:pic>
      </p:grpSp>
    </p:spTree>
    <p:extLst>
      <p:ext uri="{BB962C8B-B14F-4D97-AF65-F5344CB8AC3E}">
        <p14:creationId xmlns:p14="http://schemas.microsoft.com/office/powerpoint/2010/main" val="1282997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24A76-E1F1-0A9F-B588-DE63BA9D380B}"/>
              </a:ext>
            </a:extLst>
          </p:cNvPr>
          <p:cNvSpPr>
            <a:spLocks noGrp="1"/>
          </p:cNvSpPr>
          <p:nvPr>
            <p:ph type="title"/>
          </p:nvPr>
        </p:nvSpPr>
        <p:spPr/>
        <p:txBody>
          <a:bodyPr/>
          <a:lstStyle/>
          <a:p>
            <a:r>
              <a:rPr lang="en-US" dirty="0"/>
              <a:t>Exiting Scholars</a:t>
            </a:r>
          </a:p>
        </p:txBody>
      </p:sp>
      <p:graphicFrame>
        <p:nvGraphicFramePr>
          <p:cNvPr id="10" name="Content Placeholder 2" descr="Step 1: Ensure all information in Sections A – I is accurate&#10;Step 2: Complete digital EC or upload PDF EC &#10;Step 3: Enter scholar exit information &#10;(Sect. J) if applicable&#10;Step 4: Save and Submit scholar record">
            <a:extLst>
              <a:ext uri="{FF2B5EF4-FFF2-40B4-BE49-F238E27FC236}">
                <a16:creationId xmlns:a16="http://schemas.microsoft.com/office/drawing/2014/main" id="{BB577391-9C6A-1D08-32D9-E262A1D23F61}"/>
              </a:ext>
            </a:extLst>
          </p:cNvPr>
          <p:cNvGraphicFramePr>
            <a:graphicFrameLocks noGrp="1"/>
          </p:cNvGraphicFramePr>
          <p:nvPr>
            <p:ph sz="quarter" idx="1"/>
            <p:extLst>
              <p:ext uri="{D42A27DB-BD31-4B8C-83A1-F6EECF244321}">
                <p14:modId xmlns:p14="http://schemas.microsoft.com/office/powerpoint/2010/main" val="682013303"/>
              </p:ext>
            </p:extLst>
          </p:nvPr>
        </p:nvGraphicFramePr>
        <p:xfrm>
          <a:off x="144576" y="1371600"/>
          <a:ext cx="8923224"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D42A0B8-4C38-0E20-BCF0-62562B2CD12A}"/>
              </a:ext>
            </a:extLst>
          </p:cNvPr>
          <p:cNvSpPr>
            <a:spLocks noGrp="1"/>
          </p:cNvSpPr>
          <p:nvPr>
            <p:ph type="sldNum" sz="quarter" idx="12"/>
          </p:nvPr>
        </p:nvSpPr>
        <p:spPr/>
        <p:txBody>
          <a:bodyPr/>
          <a:lstStyle/>
          <a:p>
            <a:fld id="{78FEA6AD-5963-42A3-B799-50DDE2FA9A33}" type="slidenum">
              <a:rPr lang="en-US" smtClean="0"/>
              <a:pPr/>
              <a:t>42</a:t>
            </a:fld>
            <a:endParaRPr lang="en-US" dirty="0"/>
          </a:p>
        </p:txBody>
      </p:sp>
    </p:spTree>
    <p:extLst>
      <p:ext uri="{BB962C8B-B14F-4D97-AF65-F5344CB8AC3E}">
        <p14:creationId xmlns:p14="http://schemas.microsoft.com/office/powerpoint/2010/main" val="38204284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Autofit/>
          </a:bodyPr>
          <a:lstStyle/>
          <a:p>
            <a:r>
              <a:rPr lang="en-US" sz="3600" dirty="0"/>
              <a:t>Exit All Scholars BEFORE Your Grant Ends</a:t>
            </a:r>
            <a:endParaRPr lang="en-US" altLang="en-US" sz="3600" dirty="0"/>
          </a:p>
        </p:txBody>
      </p:sp>
      <p:sp>
        <p:nvSpPr>
          <p:cNvPr id="29699" name="Content Placeholder 2"/>
          <p:cNvSpPr>
            <a:spLocks noGrp="1"/>
          </p:cNvSpPr>
          <p:nvPr>
            <p:ph sz="quarter" idx="1"/>
          </p:nvPr>
        </p:nvSpPr>
        <p:spPr>
          <a:xfrm>
            <a:off x="304800" y="1524000"/>
            <a:ext cx="8605159" cy="3988777"/>
          </a:xfrm>
        </p:spPr>
        <p:txBody>
          <a:bodyPr>
            <a:normAutofit fontScale="40000" lnSpcReduction="20000"/>
          </a:bodyPr>
          <a:lstStyle/>
          <a:p>
            <a:pPr>
              <a:lnSpc>
                <a:spcPct val="120000"/>
              </a:lnSpc>
              <a:spcBef>
                <a:spcPts val="600"/>
              </a:spcBef>
            </a:pPr>
            <a:r>
              <a:rPr lang="en-US" altLang="en-US" sz="7000" dirty="0"/>
              <a:t>Any scholar who has not graduated/ completed or previously exited when a grant closes will be assigned the status of “exited without completion”</a:t>
            </a:r>
          </a:p>
          <a:p>
            <a:pPr lvl="1">
              <a:lnSpc>
                <a:spcPct val="120000"/>
              </a:lnSpc>
              <a:spcBef>
                <a:spcPts val="600"/>
              </a:spcBef>
              <a:spcAft>
                <a:spcPts val="600"/>
              </a:spcAft>
              <a:buFont typeface="Courier New" panose="02070309020205020404" pitchFamily="49" charset="0"/>
              <a:buChar char="o"/>
            </a:pPr>
            <a:r>
              <a:rPr lang="en-US" altLang="en-US" sz="6000" b="1" dirty="0"/>
              <a:t>Project Directors are responsible for obtaining </a:t>
            </a:r>
            <a:r>
              <a:rPr lang="en-US" altLang="en-US" sz="6000" b="1" i="1" dirty="0"/>
              <a:t>Exit Certifications</a:t>
            </a:r>
            <a:r>
              <a:rPr lang="en-US" altLang="en-US" sz="6000" b="1" dirty="0"/>
              <a:t> from these scholars too</a:t>
            </a:r>
            <a:r>
              <a:rPr lang="en-US" altLang="en-US" sz="6000" dirty="0"/>
              <a:t>. Service obligation requirements still</a:t>
            </a:r>
            <a:br>
              <a:rPr lang="en-US" altLang="en-US" sz="6000" dirty="0"/>
            </a:br>
            <a:r>
              <a:rPr lang="en-US" altLang="en-US" sz="6000" dirty="0"/>
              <a:t> apply. </a:t>
            </a:r>
            <a:endParaRPr lang="en-US" altLang="en-US" sz="7000" dirty="0"/>
          </a:p>
          <a:p>
            <a:pPr eaLnBrk="1" hangingPunct="1"/>
            <a:endParaRPr lang="en-US" altLang="en-US" sz="3200" dirty="0"/>
          </a:p>
          <a:p>
            <a:pPr eaLnBrk="1" hangingPunct="1"/>
            <a:endParaRPr lang="en-US" altLang="en-US" sz="3200" dirty="0"/>
          </a:p>
        </p:txBody>
      </p:sp>
      <p:sp>
        <p:nvSpPr>
          <p:cNvPr id="4" name="Slide Number Placeholder 3">
            <a:extLst>
              <a:ext uri="{C183D7F6-B498-43B3-948B-1728B52AA6E4}">
                <adec:decorative xmlns:adec="http://schemas.microsoft.com/office/drawing/2017/decorative" val="0"/>
              </a:ext>
            </a:extLst>
          </p:cNvPr>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A25F5F18-07BA-4CA8-978A-AB99A33C197D}" type="slidenum">
              <a:rPr lang="en-US" altLang="en-US">
                <a:solidFill>
                  <a:srgbClr val="FFFFFF"/>
                </a:solidFill>
                <a:latin typeface="Montserrat" panose="00000500000000000000" pitchFamily="2" charset="0"/>
              </a:rPr>
              <a:pPr eaLnBrk="1" hangingPunct="1">
                <a:lnSpc>
                  <a:spcPct val="80000"/>
                </a:lnSpc>
              </a:pPr>
              <a:t>43</a:t>
            </a:fld>
            <a:endParaRPr lang="en-US" altLang="en-US" dirty="0">
              <a:solidFill>
                <a:srgbClr val="FFFFFF"/>
              </a:solidFill>
              <a:latin typeface="Montserrat" panose="00000500000000000000" pitchFamily="2" charset="0"/>
            </a:endParaRPr>
          </a:p>
        </p:txBody>
      </p:sp>
      <p:pic>
        <p:nvPicPr>
          <p:cNvPr id="3" name="Graphic 2">
            <a:extLst>
              <a:ext uri="{FF2B5EF4-FFF2-40B4-BE49-F238E27FC236}">
                <a16:creationId xmlns:a16="http://schemas.microsoft.com/office/drawing/2014/main" id="{B93EBE1D-E9B0-A8D7-3226-EEAD4C140DA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00159" y="4191000"/>
            <a:ext cx="1676400" cy="1676400"/>
          </a:xfrm>
          <a:prstGeom prst="rect">
            <a:avLst/>
          </a:prstGeom>
        </p:spPr>
      </p:pic>
    </p:spTree>
    <p:extLst>
      <p:ext uri="{BB962C8B-B14F-4D97-AF65-F5344CB8AC3E}">
        <p14:creationId xmlns:p14="http://schemas.microsoft.com/office/powerpoint/2010/main" val="364791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fade">
                                      <p:cBhvr>
                                        <p:cTn id="12" dur="500"/>
                                        <p:tgtEl>
                                          <p:spTgt spid="29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Autofit/>
          </a:bodyPr>
          <a:lstStyle/>
          <a:p>
            <a:r>
              <a:rPr lang="en-US" sz="3600" dirty="0"/>
              <a:t>PDPDCS Reporting: </a:t>
            </a:r>
            <a:br>
              <a:rPr lang="en-US" sz="3600" dirty="0"/>
            </a:br>
            <a:r>
              <a:rPr lang="en-US" altLang="en-US" sz="3600" dirty="0"/>
              <a:t>Timely Submission</a:t>
            </a:r>
          </a:p>
        </p:txBody>
      </p:sp>
      <p:sp>
        <p:nvSpPr>
          <p:cNvPr id="3" name="Content Placeholder 2"/>
          <p:cNvSpPr>
            <a:spLocks noGrp="1"/>
          </p:cNvSpPr>
          <p:nvPr>
            <p:ph sz="quarter" idx="1"/>
          </p:nvPr>
        </p:nvSpPr>
        <p:spPr/>
        <p:txBody>
          <a:bodyPr>
            <a:normAutofit fontScale="92500" lnSpcReduction="10000"/>
          </a:bodyPr>
          <a:lstStyle/>
          <a:p>
            <a:pPr>
              <a:lnSpc>
                <a:spcPct val="90000"/>
              </a:lnSpc>
              <a:defRPr/>
            </a:pPr>
            <a:r>
              <a:rPr lang="en-US" altLang="en-US" sz="3000" dirty="0"/>
              <a:t>Submit all data on time (APR, PDPDCS, and FPR). </a:t>
            </a:r>
          </a:p>
          <a:p>
            <a:pPr lvl="1">
              <a:lnSpc>
                <a:spcPct val="90000"/>
              </a:lnSpc>
              <a:buFont typeface="Courier New" panose="02070309020205020404" pitchFamily="49" charset="0"/>
              <a:buChar char="o"/>
              <a:defRPr/>
            </a:pPr>
            <a:r>
              <a:rPr lang="en-US" dirty="0"/>
              <a:t>According to 34 CFR 75.253(a)(3), the timely submission of this report is one of the factors that the Secretary will consider in determining whether to continue your project's funding for next fiscal year.</a:t>
            </a:r>
            <a:r>
              <a:rPr lang="en-US" b="1" dirty="0"/>
              <a:t> </a:t>
            </a:r>
            <a:endParaRPr lang="en-US" dirty="0"/>
          </a:p>
          <a:p>
            <a:pPr lvl="1">
              <a:lnSpc>
                <a:spcPct val="90000"/>
              </a:lnSpc>
              <a:spcBef>
                <a:spcPts val="1200"/>
              </a:spcBef>
              <a:buFont typeface="Courier New" panose="02070309020205020404" pitchFamily="49" charset="0"/>
              <a:buChar char="o"/>
              <a:defRPr/>
            </a:pPr>
            <a:r>
              <a:rPr lang="en-US" dirty="0"/>
              <a:t>According to section 75.217(d)(3)(ii), the Secretary can consider the failure to submit scholar data in a timely fashion in determining your project’s ability to obtain future grants from the Office of Special Education Programs or under any other Department program.</a:t>
            </a:r>
          </a:p>
          <a:p>
            <a:pPr marL="320040" indent="-320040" eaLnBrk="1" fontAlgn="auto" hangingPunct="1">
              <a:spcAft>
                <a:spcPts val="0"/>
              </a:spcAft>
              <a:buFont typeface="Wingdings"/>
              <a:buChar char=""/>
              <a:defRPr/>
            </a:pPr>
            <a:endParaRPr lang="en-US"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BDF03BEB-A357-425F-87D4-54835FDD2BAA}" type="slidenum">
              <a:rPr lang="en-US" altLang="en-US">
                <a:solidFill>
                  <a:srgbClr val="FFFFFF"/>
                </a:solidFill>
                <a:latin typeface="Montserrat" panose="00000500000000000000" pitchFamily="2" charset="0"/>
              </a:rPr>
              <a:pPr eaLnBrk="1" hangingPunct="1">
                <a:lnSpc>
                  <a:spcPct val="80000"/>
                </a:lnSpc>
              </a:pPr>
              <a:t>44</a:t>
            </a:fld>
            <a:endParaRPr lang="en-US" altLang="en-US" dirty="0">
              <a:solidFill>
                <a:srgbClr val="FFFFFF"/>
              </a:solidFill>
              <a:latin typeface="Montserrat" panose="00000500000000000000" pitchFamily="2" charset="0"/>
            </a:endParaRPr>
          </a:p>
        </p:txBody>
      </p:sp>
    </p:spTree>
    <p:extLst>
      <p:ext uri="{BB962C8B-B14F-4D97-AF65-F5344CB8AC3E}">
        <p14:creationId xmlns:p14="http://schemas.microsoft.com/office/powerpoint/2010/main" val="39185044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9F393-097B-5752-E031-8CC3853416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638636-1EDE-23F5-DF40-CAC85E3E0693}"/>
              </a:ext>
            </a:extLst>
          </p:cNvPr>
          <p:cNvSpPr>
            <a:spLocks noGrp="1"/>
          </p:cNvSpPr>
          <p:nvPr>
            <p:ph type="title"/>
          </p:nvPr>
        </p:nvSpPr>
        <p:spPr/>
        <p:txBody>
          <a:bodyPr/>
          <a:lstStyle/>
          <a:p>
            <a:r>
              <a:rPr lang="en-US" dirty="0"/>
              <a:t>Please Exit Your Scholars!</a:t>
            </a:r>
          </a:p>
        </p:txBody>
      </p:sp>
      <p:sp>
        <p:nvSpPr>
          <p:cNvPr id="4" name="Slide Number Placeholder 3">
            <a:extLst>
              <a:ext uri="{FF2B5EF4-FFF2-40B4-BE49-F238E27FC236}">
                <a16:creationId xmlns:a16="http://schemas.microsoft.com/office/drawing/2014/main" id="{6FCD90CF-5390-153A-241D-F476B000797C}"/>
              </a:ext>
            </a:extLst>
          </p:cNvPr>
          <p:cNvSpPr>
            <a:spLocks noGrp="1"/>
          </p:cNvSpPr>
          <p:nvPr>
            <p:ph type="sldNum" sz="quarter" idx="12"/>
          </p:nvPr>
        </p:nvSpPr>
        <p:spPr/>
        <p:txBody>
          <a:bodyPr/>
          <a:lstStyle/>
          <a:p>
            <a:fld id="{78FEA6AD-5963-42A3-B799-50DDE2FA9A33}" type="slidenum">
              <a:rPr lang="en-US" smtClean="0"/>
              <a:pPr/>
              <a:t>45</a:t>
            </a:fld>
            <a:endParaRPr lang="en-US" dirty="0"/>
          </a:p>
        </p:txBody>
      </p:sp>
      <p:sp>
        <p:nvSpPr>
          <p:cNvPr id="3" name="Rectangle 2">
            <a:extLst>
              <a:ext uri="{FF2B5EF4-FFF2-40B4-BE49-F238E27FC236}">
                <a16:creationId xmlns:a16="http://schemas.microsoft.com/office/drawing/2014/main" id="{2C58659B-7D42-CB2C-09CC-03D78AD5C0B8}"/>
              </a:ext>
            </a:extLst>
          </p:cNvPr>
          <p:cNvSpPr/>
          <p:nvPr/>
        </p:nvSpPr>
        <p:spPr>
          <a:xfrm>
            <a:off x="764720" y="1537757"/>
            <a:ext cx="7614559" cy="1187448"/>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600" b="1" dirty="0">
                <a:latin typeface="Montserrat" panose="00000500000000000000" pitchFamily="2" charset="0"/>
              </a:rPr>
              <a:t>Review and complete entire scholar record prior to changing scholar status</a:t>
            </a:r>
          </a:p>
        </p:txBody>
      </p:sp>
      <p:sp>
        <p:nvSpPr>
          <p:cNvPr id="5" name="Rectangle 4">
            <a:extLst>
              <a:ext uri="{FF2B5EF4-FFF2-40B4-BE49-F238E27FC236}">
                <a16:creationId xmlns:a16="http://schemas.microsoft.com/office/drawing/2014/main" id="{43BBA4F7-E94C-1195-3965-8792606F56DC}"/>
              </a:ext>
            </a:extLst>
          </p:cNvPr>
          <p:cNvSpPr/>
          <p:nvPr/>
        </p:nvSpPr>
        <p:spPr>
          <a:xfrm>
            <a:off x="764720" y="3074192"/>
            <a:ext cx="7614559" cy="1187448"/>
          </a:xfrm>
          <a:prstGeom prst="rect">
            <a:avLst/>
          </a:prstGeom>
          <a:gradFill flip="none" rotWithShape="1">
            <a:gsLst>
              <a:gs pos="0">
                <a:srgbClr val="F1DB0F">
                  <a:shade val="30000"/>
                  <a:satMod val="115000"/>
                </a:srgbClr>
              </a:gs>
              <a:gs pos="50000">
                <a:srgbClr val="F1DB0F">
                  <a:shade val="67500"/>
                  <a:satMod val="115000"/>
                </a:srgbClr>
              </a:gs>
              <a:gs pos="100000">
                <a:srgbClr val="F1DB0F">
                  <a:shade val="100000"/>
                  <a:satMod val="115000"/>
                </a:srgb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600" b="1" dirty="0">
                <a:solidFill>
                  <a:schemeClr val="tx1"/>
                </a:solidFill>
                <a:latin typeface="Montserrat" panose="00000500000000000000" pitchFamily="2" charset="0"/>
              </a:rPr>
              <a:t>Ensure your scholars SIGN THEIR EXIT CERTIFICATION</a:t>
            </a:r>
          </a:p>
        </p:txBody>
      </p:sp>
      <p:sp>
        <p:nvSpPr>
          <p:cNvPr id="6" name="Rectangle 5">
            <a:extLst>
              <a:ext uri="{FF2B5EF4-FFF2-40B4-BE49-F238E27FC236}">
                <a16:creationId xmlns:a16="http://schemas.microsoft.com/office/drawing/2014/main" id="{83BDC9B9-8F60-25EC-7833-E75F32BC46D0}"/>
              </a:ext>
            </a:extLst>
          </p:cNvPr>
          <p:cNvSpPr/>
          <p:nvPr/>
        </p:nvSpPr>
        <p:spPr>
          <a:xfrm>
            <a:off x="764720" y="4610628"/>
            <a:ext cx="7614559" cy="1187448"/>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35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600" b="1" dirty="0">
                <a:solidFill>
                  <a:schemeClr val="bg1"/>
                </a:solidFill>
                <a:latin typeface="Montserrat" panose="00000500000000000000" pitchFamily="2" charset="0"/>
              </a:rPr>
              <a:t>Provide all documents and grant information to any staff superseding you</a:t>
            </a:r>
          </a:p>
        </p:txBody>
      </p:sp>
    </p:spTree>
    <p:extLst>
      <p:ext uri="{BB962C8B-B14F-4D97-AF65-F5344CB8AC3E}">
        <p14:creationId xmlns:p14="http://schemas.microsoft.com/office/powerpoint/2010/main" val="314583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19BC33-65B3-CE61-08DC-460BDCB97916}"/>
              </a:ext>
            </a:extLst>
          </p:cNvPr>
          <p:cNvSpPr>
            <a:spLocks noGrp="1"/>
          </p:cNvSpPr>
          <p:nvPr>
            <p:ph type="title"/>
          </p:nvPr>
        </p:nvSpPr>
        <p:spPr/>
        <p:txBody>
          <a:bodyPr/>
          <a:lstStyle/>
          <a:p>
            <a:r>
              <a:rPr lang="en-US" dirty="0"/>
              <a:t>Non-Response Processes</a:t>
            </a:r>
          </a:p>
        </p:txBody>
      </p:sp>
      <p:sp>
        <p:nvSpPr>
          <p:cNvPr id="16" name="Rectangle: Rounded Corners 15">
            <a:extLst>
              <a:ext uri="{FF2B5EF4-FFF2-40B4-BE49-F238E27FC236}">
                <a16:creationId xmlns:a16="http://schemas.microsoft.com/office/drawing/2014/main" id="{0425279F-527E-BC1E-5485-26A698EB0E3A}"/>
              </a:ext>
            </a:extLst>
          </p:cNvPr>
          <p:cNvSpPr/>
          <p:nvPr/>
        </p:nvSpPr>
        <p:spPr>
          <a:xfrm>
            <a:off x="152399" y="1493948"/>
            <a:ext cx="2286000" cy="1249252"/>
          </a:xfrm>
          <a:prstGeom prst="round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1800" b="1" dirty="0">
                <a:latin typeface="Montserrat" panose="00000500000000000000" pitchFamily="2" charset="0"/>
              </a:rPr>
              <a:t>Alert grantee to data quality issue(s)</a:t>
            </a:r>
          </a:p>
        </p:txBody>
      </p:sp>
      <p:graphicFrame>
        <p:nvGraphicFramePr>
          <p:cNvPr id="15" name="Diagram 14" descr="Discuss issue(s) with OSEP PO and grantee&#10;Contact any affected scholars&#10;Contact IHE Department Head and/or Certifying Rep&#10;Work with IHE to work out a monetary repayment plan">
            <a:extLst>
              <a:ext uri="{FF2B5EF4-FFF2-40B4-BE49-F238E27FC236}">
                <a16:creationId xmlns:a16="http://schemas.microsoft.com/office/drawing/2014/main" id="{C8734FA2-D89A-4A7C-B833-8A5B02726E31}"/>
              </a:ext>
            </a:extLst>
          </p:cNvPr>
          <p:cNvGraphicFramePr/>
          <p:nvPr>
            <p:extLst>
              <p:ext uri="{D42A27DB-BD31-4B8C-83A1-F6EECF244321}">
                <p14:modId xmlns:p14="http://schemas.microsoft.com/office/powerpoint/2010/main" val="3310563307"/>
              </p:ext>
            </p:extLst>
          </p:nvPr>
        </p:nvGraphicFramePr>
        <p:xfrm>
          <a:off x="328612" y="2590800"/>
          <a:ext cx="8603456"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7" name="Group 16">
            <a:extLst>
              <a:ext uri="{FF2B5EF4-FFF2-40B4-BE49-F238E27FC236}">
                <a16:creationId xmlns:a16="http://schemas.microsoft.com/office/drawing/2014/main" id="{10DA08C5-5230-556D-6F87-060277D52824}"/>
              </a:ext>
              <a:ext uri="{C183D7F6-B498-43B3-948B-1728B52AA6E4}">
                <adec:decorative xmlns:adec="http://schemas.microsoft.com/office/drawing/2017/decorative" val="1"/>
              </a:ext>
            </a:extLst>
          </p:cNvPr>
          <p:cNvGrpSpPr/>
          <p:nvPr/>
        </p:nvGrpSpPr>
        <p:grpSpPr>
          <a:xfrm rot="5400000">
            <a:off x="1020326" y="2889369"/>
            <a:ext cx="350105" cy="409557"/>
            <a:chOff x="1824564" y="1395421"/>
            <a:chExt cx="350105" cy="409557"/>
          </a:xfrm>
        </p:grpSpPr>
        <p:sp>
          <p:nvSpPr>
            <p:cNvPr id="18" name="Arrow: Right 17">
              <a:extLst>
                <a:ext uri="{FF2B5EF4-FFF2-40B4-BE49-F238E27FC236}">
                  <a16:creationId xmlns:a16="http://schemas.microsoft.com/office/drawing/2014/main" id="{148628A1-3236-B90A-BDE7-DC0F37001466}"/>
                </a:ext>
              </a:extLst>
            </p:cNvPr>
            <p:cNvSpPr/>
            <p:nvPr/>
          </p:nvSpPr>
          <p:spPr>
            <a:xfrm>
              <a:off x="1824564" y="1395421"/>
              <a:ext cx="350105" cy="409557"/>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txBody>
            <a:bodyPr/>
            <a:lstStyle/>
            <a:p>
              <a:endParaRPr lang="en-US"/>
            </a:p>
          </p:txBody>
        </p:sp>
        <p:sp>
          <p:nvSpPr>
            <p:cNvPr id="19" name="Arrow: Right 4">
              <a:extLst>
                <a:ext uri="{FF2B5EF4-FFF2-40B4-BE49-F238E27FC236}">
                  <a16:creationId xmlns:a16="http://schemas.microsoft.com/office/drawing/2014/main" id="{B7CE3FFA-9093-E768-F5CC-91CC56FB2251}"/>
                </a:ext>
              </a:extLst>
            </p:cNvPr>
            <p:cNvSpPr txBox="1"/>
            <p:nvPr/>
          </p:nvSpPr>
          <p:spPr>
            <a:xfrm>
              <a:off x="1824564" y="1477332"/>
              <a:ext cx="245074" cy="2457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latin typeface="Montserrat" panose="00000500000000000000" pitchFamily="2" charset="0"/>
              </a:endParaRPr>
            </a:p>
          </p:txBody>
        </p:sp>
      </p:grpSp>
    </p:spTree>
    <p:extLst>
      <p:ext uri="{BB962C8B-B14F-4D97-AF65-F5344CB8AC3E}">
        <p14:creationId xmlns:p14="http://schemas.microsoft.com/office/powerpoint/2010/main" val="806678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C69034B-F6CC-7839-6F0B-2B50F7E6FC18}"/>
              </a:ext>
            </a:extLst>
          </p:cNvPr>
          <p:cNvSpPr>
            <a:spLocks noGrp="1"/>
          </p:cNvSpPr>
          <p:nvPr>
            <p:ph type="title" idx="4294967295"/>
          </p:nvPr>
        </p:nvSpPr>
        <p:spPr>
          <a:xfrm>
            <a:off x="800100" y="2743200"/>
            <a:ext cx="7543800" cy="1371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ts val="700"/>
              </a:spcBef>
              <a:spcAft>
                <a:spcPts val="0"/>
              </a:spcAft>
              <a:buClr>
                <a:srgbClr val="243352"/>
              </a:buClr>
              <a:buSzPct val="100000"/>
              <a:buFont typeface="Arial" panose="020B0604020202020204" pitchFamily="34" charset="0"/>
              <a:buNone/>
              <a:tabLst/>
              <a:defRPr/>
            </a:pPr>
            <a:r>
              <a:rPr lang="en-US" dirty="0">
                <a:solidFill>
                  <a:schemeClr val="bg1"/>
                </a:solidFill>
                <a:ea typeface="+mn-ea"/>
                <a:cs typeface="+mn-cs"/>
              </a:rPr>
              <a:t>Fulfilling </a:t>
            </a:r>
            <a:r>
              <a:rPr kumimoji="0" lang="en-US" sz="4000" b="0" i="0" u="none" strike="noStrike" kern="1200" cap="none" spc="0" normalizeH="0" baseline="0" noProof="0" dirty="0">
                <a:ln>
                  <a:noFill/>
                </a:ln>
                <a:solidFill>
                  <a:schemeClr val="bg1"/>
                </a:solidFill>
                <a:effectLst/>
                <a:uLnTx/>
                <a:uFillTx/>
                <a:latin typeface="Montserrat SemiBold" panose="00000700000000000000" pitchFamily="2" charset="0"/>
                <a:ea typeface="+mn-ea"/>
                <a:cs typeface="+mn-cs"/>
              </a:rPr>
              <a:t>Service Obligation</a:t>
            </a:r>
          </a:p>
        </p:txBody>
      </p:sp>
      <p:sp>
        <p:nvSpPr>
          <p:cNvPr id="4" name="Slide Number Placeholder 3">
            <a:extLst>
              <a:ext uri="{FF2B5EF4-FFF2-40B4-BE49-F238E27FC236}">
                <a16:creationId xmlns:a16="http://schemas.microsoft.com/office/drawing/2014/main" id="{612FDB17-ED0C-BB58-2BC8-1974F7C58FB3}"/>
              </a:ext>
            </a:extLst>
          </p:cNvPr>
          <p:cNvSpPr>
            <a:spLocks noGrp="1"/>
          </p:cNvSpPr>
          <p:nvPr>
            <p:ph type="sldNum" sz="quarter" idx="4294967295"/>
          </p:nvPr>
        </p:nvSpPr>
        <p:spPr>
          <a:xfrm>
            <a:off x="8610600" y="6400800"/>
            <a:ext cx="533400" cy="244475"/>
          </a:xfrm>
          <a:prstGeom prst="rect">
            <a:avLst/>
          </a:prstGeom>
        </p:spPr>
        <p:txBody>
          <a:bodyPr/>
          <a:lstStyle/>
          <a:p>
            <a:fld id="{78FEA6AD-5963-42A3-B799-50DDE2FA9A33}" type="slidenum">
              <a:rPr lang="en-US" smtClean="0"/>
              <a:pPr/>
              <a:t>47</a:t>
            </a:fld>
            <a:endParaRPr lang="en-US" dirty="0"/>
          </a:p>
        </p:txBody>
      </p:sp>
    </p:spTree>
    <p:extLst>
      <p:ext uri="{BB962C8B-B14F-4D97-AF65-F5344CB8AC3E}">
        <p14:creationId xmlns:p14="http://schemas.microsoft.com/office/powerpoint/2010/main" val="1342689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B6598-7248-4211-B241-40DA283C866F}"/>
              </a:ext>
            </a:extLst>
          </p:cNvPr>
          <p:cNvSpPr>
            <a:spLocks noGrp="1"/>
          </p:cNvSpPr>
          <p:nvPr>
            <p:ph type="title"/>
          </p:nvPr>
        </p:nvSpPr>
        <p:spPr>
          <a:xfrm>
            <a:off x="127590" y="152400"/>
            <a:ext cx="9245009" cy="990600"/>
          </a:xfrm>
        </p:spPr>
        <p:txBody>
          <a:bodyPr/>
          <a:lstStyle/>
          <a:p>
            <a:r>
              <a:rPr lang="en-US" sz="3600" dirty="0"/>
              <a:t>Service Obligation Requirements</a:t>
            </a:r>
          </a:p>
        </p:txBody>
      </p:sp>
      <p:sp>
        <p:nvSpPr>
          <p:cNvPr id="3" name="Content Placeholder 2">
            <a:extLst>
              <a:ext uri="{FF2B5EF4-FFF2-40B4-BE49-F238E27FC236}">
                <a16:creationId xmlns:a16="http://schemas.microsoft.com/office/drawing/2014/main" id="{0CF3EA22-3F0F-48E6-BFF9-630B9993068F}"/>
              </a:ext>
            </a:extLst>
          </p:cNvPr>
          <p:cNvSpPr>
            <a:spLocks noGrp="1"/>
          </p:cNvSpPr>
          <p:nvPr>
            <p:ph sz="quarter" idx="1"/>
          </p:nvPr>
        </p:nvSpPr>
        <p:spPr/>
        <p:txBody>
          <a:bodyPr/>
          <a:lstStyle/>
          <a:p>
            <a:pPr marL="0" indent="0">
              <a:buNone/>
            </a:pPr>
            <a:r>
              <a:rPr lang="en-US" dirty="0"/>
              <a:t>Requirements for employment to be deemed eligible:</a:t>
            </a:r>
          </a:p>
          <a:p>
            <a:pPr lvl="1"/>
            <a:r>
              <a:rPr lang="en-US" dirty="0"/>
              <a:t>Paid position, not funded by an OSEP grant program</a:t>
            </a:r>
          </a:p>
          <a:p>
            <a:pPr lvl="1"/>
            <a:r>
              <a:rPr lang="en-US" dirty="0"/>
              <a:t>Cannot be part of an internship, practicum, or other work-related requirement of the scholar’s completion of the preparation program</a:t>
            </a:r>
          </a:p>
          <a:p>
            <a:pPr lvl="1"/>
            <a:endParaRPr lang="en-US" dirty="0"/>
          </a:p>
        </p:txBody>
      </p:sp>
      <p:sp>
        <p:nvSpPr>
          <p:cNvPr id="4" name="Slide Number Placeholder 3">
            <a:extLst>
              <a:ext uri="{FF2B5EF4-FFF2-40B4-BE49-F238E27FC236}">
                <a16:creationId xmlns:a16="http://schemas.microsoft.com/office/drawing/2014/main" id="{2AF1FB47-072D-4942-9EB2-C0B5B0056315}"/>
              </a:ext>
            </a:extLst>
          </p:cNvPr>
          <p:cNvSpPr>
            <a:spLocks noGrp="1"/>
          </p:cNvSpPr>
          <p:nvPr>
            <p:ph type="sldNum" sz="quarter" idx="12"/>
          </p:nvPr>
        </p:nvSpPr>
        <p:spPr/>
        <p:txBody>
          <a:bodyPr/>
          <a:lstStyle/>
          <a:p>
            <a:fld id="{78FEA6AD-5963-42A3-B799-50DDE2FA9A33}" type="slidenum">
              <a:rPr lang="en-US" smtClean="0"/>
              <a:pPr/>
              <a:t>48</a:t>
            </a:fld>
            <a:endParaRPr lang="en-US" dirty="0"/>
          </a:p>
        </p:txBody>
      </p:sp>
    </p:spTree>
    <p:extLst>
      <p:ext uri="{BB962C8B-B14F-4D97-AF65-F5344CB8AC3E}">
        <p14:creationId xmlns:p14="http://schemas.microsoft.com/office/powerpoint/2010/main" val="293159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500B3-30D1-42C0-8ABE-49E132E032D3}"/>
              </a:ext>
            </a:extLst>
          </p:cNvPr>
          <p:cNvSpPr>
            <a:spLocks noGrp="1"/>
          </p:cNvSpPr>
          <p:nvPr>
            <p:ph type="title"/>
          </p:nvPr>
        </p:nvSpPr>
        <p:spPr>
          <a:xfrm>
            <a:off x="152398" y="152400"/>
            <a:ext cx="8991601" cy="990600"/>
          </a:xfrm>
        </p:spPr>
        <p:txBody>
          <a:bodyPr/>
          <a:lstStyle/>
          <a:p>
            <a:r>
              <a:rPr lang="en-US" sz="3600" dirty="0"/>
              <a:t>Service Obligation Requirements          </a:t>
            </a:r>
            <a:r>
              <a:rPr lang="en-US" sz="3600" i="1" dirty="0"/>
              <a:t>– continued </a:t>
            </a:r>
          </a:p>
        </p:txBody>
      </p:sp>
      <p:sp>
        <p:nvSpPr>
          <p:cNvPr id="3" name="Content Placeholder 2">
            <a:extLst>
              <a:ext uri="{FF2B5EF4-FFF2-40B4-BE49-F238E27FC236}">
                <a16:creationId xmlns:a16="http://schemas.microsoft.com/office/drawing/2014/main" id="{07D7FD7D-7B7B-40F0-9C67-CAA2293CA5C5}"/>
              </a:ext>
            </a:extLst>
          </p:cNvPr>
          <p:cNvSpPr>
            <a:spLocks noGrp="1"/>
          </p:cNvSpPr>
          <p:nvPr>
            <p:ph sz="quarter" idx="1"/>
          </p:nvPr>
        </p:nvSpPr>
        <p:spPr>
          <a:xfrm>
            <a:off x="152398" y="1524188"/>
            <a:ext cx="8833760" cy="4359088"/>
          </a:xfrm>
        </p:spPr>
        <p:txBody>
          <a:bodyPr>
            <a:normAutofit/>
          </a:bodyPr>
          <a:lstStyle/>
          <a:p>
            <a:pPr marL="0" indent="0">
              <a:buNone/>
            </a:pPr>
            <a:r>
              <a:rPr lang="en-US" sz="2800" b="1" i="0" dirty="0">
                <a:solidFill>
                  <a:srgbClr val="000000"/>
                </a:solidFill>
                <a:effectLst/>
              </a:rPr>
              <a:t>Direct Service:</a:t>
            </a:r>
          </a:p>
          <a:p>
            <a:pPr marL="457200" indent="-457200">
              <a:buFont typeface="+mj-lt"/>
              <a:buAutoNum type="alphaLcPeriod"/>
            </a:pPr>
            <a:r>
              <a:rPr lang="en-US" sz="1800" i="0" dirty="0">
                <a:solidFill>
                  <a:srgbClr val="000000"/>
                </a:solidFill>
                <a:effectLst/>
              </a:rPr>
              <a:t>At least 51% of the infants, toddlers, and children </a:t>
            </a:r>
            <a:r>
              <a:rPr lang="en-US" sz="1800" b="0" i="0" dirty="0">
                <a:solidFill>
                  <a:srgbClr val="000000"/>
                </a:solidFill>
                <a:effectLst/>
              </a:rPr>
              <a:t>to whom the individual provides services </a:t>
            </a:r>
            <a:r>
              <a:rPr lang="en-US" sz="1800" i="0" dirty="0">
                <a:solidFill>
                  <a:srgbClr val="000000"/>
                </a:solidFill>
                <a:effectLst/>
              </a:rPr>
              <a:t>are receiving special education, related services, or early intervention services</a:t>
            </a:r>
            <a:r>
              <a:rPr lang="en-US" sz="1800" b="0" i="0" dirty="0">
                <a:solidFill>
                  <a:srgbClr val="000000"/>
                </a:solidFill>
                <a:effectLst/>
              </a:rPr>
              <a:t> from the individual; </a:t>
            </a:r>
            <a:r>
              <a:rPr lang="en-US" sz="1800" b="1" i="0" u="sng" dirty="0">
                <a:solidFill>
                  <a:srgbClr val="000000"/>
                </a:solidFill>
                <a:effectLst/>
              </a:rPr>
              <a:t>or</a:t>
            </a:r>
          </a:p>
          <a:p>
            <a:pPr marL="457200" indent="-457200">
              <a:buFont typeface="+mj-lt"/>
              <a:buAutoNum type="alphaLcPeriod"/>
            </a:pPr>
            <a:r>
              <a:rPr lang="en-US" sz="1800" b="0" i="0" dirty="0">
                <a:solidFill>
                  <a:srgbClr val="000000"/>
                </a:solidFill>
                <a:effectLst/>
              </a:rPr>
              <a:t>The individual spends </a:t>
            </a:r>
            <a:r>
              <a:rPr lang="en-US" sz="1800" i="0" dirty="0">
                <a:solidFill>
                  <a:srgbClr val="000000"/>
                </a:solidFill>
                <a:effectLst/>
              </a:rPr>
              <a:t>at least 51% of their time </a:t>
            </a:r>
            <a:r>
              <a:rPr lang="en-US" sz="1800" b="0" i="0" dirty="0">
                <a:solidFill>
                  <a:srgbClr val="000000"/>
                </a:solidFill>
                <a:effectLst/>
              </a:rPr>
              <a:t>providing special education, related services, or early intervention services to infants, toddlers, and children with disabilities.</a:t>
            </a:r>
          </a:p>
          <a:p>
            <a:pPr marL="0" indent="0">
              <a:buNone/>
            </a:pPr>
            <a:r>
              <a:rPr lang="en-US" sz="2800" b="1" i="0" dirty="0">
                <a:solidFill>
                  <a:srgbClr val="000000"/>
                </a:solidFill>
                <a:effectLst/>
              </a:rPr>
              <a:t>Indirect Service:</a:t>
            </a:r>
          </a:p>
          <a:p>
            <a:pPr marL="457200" indent="-457200">
              <a:buFont typeface="+mj-lt"/>
              <a:buAutoNum type="alphaLcPeriod"/>
            </a:pPr>
            <a:r>
              <a:rPr lang="en-US" sz="1800" dirty="0">
                <a:solidFill>
                  <a:srgbClr val="000000"/>
                </a:solidFill>
              </a:rPr>
              <a:t>If the position involves supervision including in the capacity of a principal, teaching at the postsecondary level, research, policy, technical assistance, program development, or administration, the individual spends at least 51% of their time performing work related to the scholarship training.</a:t>
            </a:r>
          </a:p>
        </p:txBody>
      </p:sp>
      <p:sp>
        <p:nvSpPr>
          <p:cNvPr id="4" name="Slide Number Placeholder 3">
            <a:extLst>
              <a:ext uri="{FF2B5EF4-FFF2-40B4-BE49-F238E27FC236}">
                <a16:creationId xmlns:a16="http://schemas.microsoft.com/office/drawing/2014/main" id="{78D4C2D9-7E76-454C-8622-5A5A29A3F8D1}"/>
              </a:ext>
            </a:extLst>
          </p:cNvPr>
          <p:cNvSpPr>
            <a:spLocks noGrp="1"/>
          </p:cNvSpPr>
          <p:nvPr>
            <p:ph type="sldNum" sz="quarter" idx="12"/>
          </p:nvPr>
        </p:nvSpPr>
        <p:spPr/>
        <p:txBody>
          <a:bodyPr/>
          <a:lstStyle/>
          <a:p>
            <a:fld id="{78FEA6AD-5963-42A3-B799-50DDE2FA9A33}" type="slidenum">
              <a:rPr lang="en-US" smtClean="0"/>
              <a:pPr/>
              <a:t>49</a:t>
            </a:fld>
            <a:endParaRPr lang="en-US" dirty="0"/>
          </a:p>
        </p:txBody>
      </p:sp>
    </p:spTree>
    <p:extLst>
      <p:ext uri="{BB962C8B-B14F-4D97-AF65-F5344CB8AC3E}">
        <p14:creationId xmlns:p14="http://schemas.microsoft.com/office/powerpoint/2010/main" val="4231063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172675"/>
            <a:ext cx="8648700" cy="990600"/>
          </a:xfrm>
        </p:spPr>
        <p:txBody>
          <a:bodyPr>
            <a:noAutofit/>
          </a:bodyPr>
          <a:lstStyle/>
          <a:p>
            <a:pPr>
              <a:defRPr/>
            </a:pPr>
            <a:r>
              <a:rPr lang="en-US" sz="3600" dirty="0"/>
              <a:t>PDPDCS Data Submission Process</a:t>
            </a:r>
          </a:p>
        </p:txBody>
      </p:sp>
      <p:grpSp>
        <p:nvGrpSpPr>
          <p:cNvPr id="4" name="Group 3" descr="Flowchart of data submission process&#10;&#10;To start, grantees receive a grant from OSEP, followed by the grantees recruiting and selecting scholars to participate in the training program. &#10;&#10;The grantee then awards the funds to the scholar and both scholar and grantee complete the Pre-scholarship Agreement (or PSA). Once the PSA is completed and signed, the grantee will enter the scholar’s information into the PDPDCS. &#10;&#10;The scholar then begins the training program. After one academic year, the scholar may begin fulfilling the service obligation, but it is not until the scholar has completed OR exited the program that the grace period of 5 years begins. Grantees will need to update the date that the scholar completed one academic year in the PDPDCS. &#10;&#10;If a scholar does not complete one academic year of training, that scholar is not eligible to complete a service obligation and will be referred for repayment. &#10;&#10;When a scholar either graduates from the program or exits prior to completion, both the grantee and scholar must complete and sign an Exit Certification prior to exiting the scholar from the PDPDCS. &#10;&#10;The scholar has the option of fulfilling their obligation through service or through cash repayment. If a scholar chooses to fulfill through service, the scholar will submit eligible employment information in the PDPDCS and the employers verify the information. Scholars who elect cash repayment, or who are not in compliance, are referred for cash repayment to the Accounts Receivable and Bank Management Division (ARBMD). ">
            <a:extLst>
              <a:ext uri="{FF2B5EF4-FFF2-40B4-BE49-F238E27FC236}">
                <a16:creationId xmlns:a16="http://schemas.microsoft.com/office/drawing/2014/main" id="{C5353566-AC27-A211-8BF9-E93E0BC9383A}"/>
              </a:ext>
            </a:extLst>
          </p:cNvPr>
          <p:cNvGrpSpPr/>
          <p:nvPr/>
        </p:nvGrpSpPr>
        <p:grpSpPr>
          <a:xfrm>
            <a:off x="762000" y="1380586"/>
            <a:ext cx="7978140" cy="4745400"/>
            <a:chOff x="762000" y="1380586"/>
            <a:chExt cx="7978140" cy="4745400"/>
          </a:xfrm>
        </p:grpSpPr>
        <p:sp>
          <p:nvSpPr>
            <p:cNvPr id="14" name="Rounded Rectangle 13"/>
            <p:cNvSpPr/>
            <p:nvPr/>
          </p:nvSpPr>
          <p:spPr>
            <a:xfrm>
              <a:off x="762001" y="1385334"/>
              <a:ext cx="2209800" cy="60960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bg1"/>
                  </a:solidFill>
                </a:rPr>
                <a:t>OSEP </a:t>
              </a:r>
              <a:br>
                <a:rPr lang="en-US" sz="1400" dirty="0">
                  <a:solidFill>
                    <a:schemeClr val="bg1"/>
                  </a:solidFill>
                </a:rPr>
              </a:br>
              <a:r>
                <a:rPr lang="en-US" sz="1400" dirty="0">
                  <a:solidFill>
                    <a:schemeClr val="bg1"/>
                  </a:solidFill>
                </a:rPr>
                <a:t>awards grant</a:t>
              </a:r>
            </a:p>
          </p:txBody>
        </p:sp>
        <p:sp>
          <p:nvSpPr>
            <p:cNvPr id="31" name="Rounded Rectangle 30"/>
            <p:cNvSpPr/>
            <p:nvPr/>
          </p:nvSpPr>
          <p:spPr>
            <a:xfrm>
              <a:off x="3352800" y="1385334"/>
              <a:ext cx="1981200" cy="609600"/>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FFFFFF"/>
                  </a:solidFill>
                </a:rPr>
                <a:t>Grantee recruits and selects scholars</a:t>
              </a:r>
            </a:p>
          </p:txBody>
        </p:sp>
        <p:sp>
          <p:nvSpPr>
            <p:cNvPr id="33" name="Rounded Rectangle 32"/>
            <p:cNvSpPr/>
            <p:nvPr/>
          </p:nvSpPr>
          <p:spPr>
            <a:xfrm>
              <a:off x="2548890" y="2209800"/>
              <a:ext cx="3581400" cy="668653"/>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FFFFFF"/>
                  </a:solidFill>
                </a:rPr>
                <a:t>Grantee provides scholarship assistance and grantee/scholar complete Pre-Scholarship Agreement</a:t>
              </a:r>
            </a:p>
          </p:txBody>
        </p:sp>
        <p:sp>
          <p:nvSpPr>
            <p:cNvPr id="34" name="Rounded Rectangle 33"/>
            <p:cNvSpPr/>
            <p:nvPr/>
          </p:nvSpPr>
          <p:spPr>
            <a:xfrm>
              <a:off x="3352800" y="3067210"/>
              <a:ext cx="1981200" cy="609600"/>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FFFFFF"/>
                  </a:solidFill>
                </a:rPr>
                <a:t>Grantee submits and updates scholar data</a:t>
              </a:r>
            </a:p>
          </p:txBody>
        </p:sp>
        <p:sp>
          <p:nvSpPr>
            <p:cNvPr id="36" name="Rounded Rectangle 35"/>
            <p:cNvSpPr/>
            <p:nvPr/>
          </p:nvSpPr>
          <p:spPr>
            <a:xfrm>
              <a:off x="3352800" y="3921126"/>
              <a:ext cx="1981200" cy="990600"/>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FFFFFF"/>
                  </a:solidFill>
                </a:rPr>
                <a:t>Scholar exits program and grantee/scholar complete Exit Certification</a:t>
              </a:r>
            </a:p>
          </p:txBody>
        </p:sp>
        <p:sp>
          <p:nvSpPr>
            <p:cNvPr id="37" name="Rounded Rectangle 36"/>
            <p:cNvSpPr/>
            <p:nvPr/>
          </p:nvSpPr>
          <p:spPr>
            <a:xfrm>
              <a:off x="5715000" y="3947636"/>
              <a:ext cx="1981200" cy="914400"/>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FFFFFF"/>
                  </a:solidFill>
                </a:rPr>
                <a:t>Scholar elects cash repayment or is not </a:t>
              </a:r>
              <a:br>
                <a:rPr lang="en-US" sz="1400" dirty="0">
                  <a:solidFill>
                    <a:srgbClr val="FFFFFF"/>
                  </a:solidFill>
                </a:rPr>
              </a:br>
              <a:r>
                <a:rPr lang="en-US" sz="1400" dirty="0">
                  <a:solidFill>
                    <a:srgbClr val="FFFFFF"/>
                  </a:solidFill>
                </a:rPr>
                <a:t>in compliance</a:t>
              </a:r>
            </a:p>
          </p:txBody>
        </p:sp>
        <p:sp>
          <p:nvSpPr>
            <p:cNvPr id="41" name="Rounded Rectangle 40"/>
            <p:cNvSpPr/>
            <p:nvPr/>
          </p:nvSpPr>
          <p:spPr>
            <a:xfrm>
              <a:off x="5715000" y="5116689"/>
              <a:ext cx="1981200" cy="914400"/>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FFFFFF"/>
                  </a:solidFill>
                </a:rPr>
                <a:t>Scholar referred for cash repayment</a:t>
              </a:r>
            </a:p>
          </p:txBody>
        </p:sp>
        <p:sp>
          <p:nvSpPr>
            <p:cNvPr id="38" name="Rounded Rectangle 37"/>
            <p:cNvSpPr/>
            <p:nvPr/>
          </p:nvSpPr>
          <p:spPr>
            <a:xfrm>
              <a:off x="762000" y="3962400"/>
              <a:ext cx="2209800" cy="609600"/>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FFFFFF"/>
                  </a:solidFill>
                </a:rPr>
                <a:t>Scholar fulfills obligation through service</a:t>
              </a:r>
            </a:p>
          </p:txBody>
        </p:sp>
        <p:sp>
          <p:nvSpPr>
            <p:cNvPr id="51" name="Rounded Rectangle 50"/>
            <p:cNvSpPr/>
            <p:nvPr/>
          </p:nvSpPr>
          <p:spPr>
            <a:xfrm>
              <a:off x="762000" y="4800600"/>
              <a:ext cx="2209800" cy="554037"/>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FFFFFF"/>
                  </a:solidFill>
                </a:rPr>
                <a:t>Scholar submits employment</a:t>
              </a:r>
            </a:p>
          </p:txBody>
        </p:sp>
        <p:sp>
          <p:nvSpPr>
            <p:cNvPr id="22" name="Rounded Rectangle 21"/>
            <p:cNvSpPr/>
            <p:nvPr/>
          </p:nvSpPr>
          <p:spPr>
            <a:xfrm>
              <a:off x="762000" y="5571948"/>
              <a:ext cx="2209800" cy="554038"/>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FFFFFF"/>
                  </a:solidFill>
                </a:rPr>
                <a:t>Employer verifies employment</a:t>
              </a:r>
            </a:p>
          </p:txBody>
        </p:sp>
        <p:sp>
          <p:nvSpPr>
            <p:cNvPr id="24" name="Rounded Rectangle 30">
              <a:extLst>
                <a:ext uri="{FF2B5EF4-FFF2-40B4-BE49-F238E27FC236}">
                  <a16:creationId xmlns:a16="http://schemas.microsoft.com/office/drawing/2014/main" id="{5530D122-5801-4215-89A5-8F11D92A3EB7}"/>
                </a:ext>
              </a:extLst>
            </p:cNvPr>
            <p:cNvSpPr/>
            <p:nvPr/>
          </p:nvSpPr>
          <p:spPr>
            <a:xfrm>
              <a:off x="6568440" y="1380586"/>
              <a:ext cx="2171700" cy="1128236"/>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t>Grantee assures that scholars meet regulatory requirements before receiving federal funds</a:t>
              </a:r>
            </a:p>
          </p:txBody>
        </p:sp>
        <p:sp>
          <p:nvSpPr>
            <p:cNvPr id="3" name="Isosceles Triangle 2" descr="Flowchart of the data submission process&#10;&#10;To start, grantees receive a grant from OSEP, followed by the grantees recruiting and selecting scholars to participate in the training program. &#10;&#10;The grantee then awards the funds to the scholar and both scholar and grantee complete the Pre-scholarship Agreement (or PSA). Once the PSA is completed and signed, the grantee will enter the scholar’s information into the PDPDCS. &#10;&#10;The scholar then begins the training program. After one academic year, the scholar may begin fulfilling the service obligation, but it is not until the scholar has completed OR exited the program that the grace period of 5 years begins. Grantees will need to update the date that the scholar completed one academic year in the PDPDCS. &#10;&#10;If a scholar does not complete one academic year of training, that scholar is not eligible to complete a service obligation and will be referred for repayment. &#10;&#10;When a scholar either graduates from the program or exits prior to completion, both the grantee and scholar must complete and sign an Exit Certification prior to exiting the scholar from the PDPDCS. &#10;&#10;The scholar has the option of fulfilling their obligation through service or through cash repayment. If a scholar chooses to fulfill through service, the scholar will submit eligible employment information in the PDPDCS and the employers verify the information. Scholars who elect cash repayment, or who are not in compliance, are referred for cash repayment to the Accounts Receivable and Bank Management Division (ARBMD). &#10;">
              <a:extLst>
                <a:ext uri="{FF2B5EF4-FFF2-40B4-BE49-F238E27FC236}">
                  <a16:creationId xmlns:a16="http://schemas.microsoft.com/office/drawing/2014/main" id="{3865C146-1B5D-4D52-AA4D-E5702B9CAEE4}"/>
                </a:ext>
              </a:extLst>
            </p:cNvPr>
            <p:cNvSpPr/>
            <p:nvPr/>
          </p:nvSpPr>
          <p:spPr>
            <a:xfrm rot="5400000">
              <a:off x="3010738" y="1628878"/>
              <a:ext cx="318899" cy="122512"/>
            </a:xfrm>
            <a:prstGeom prst="triangle">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13532D61-D015-4C79-ADF5-48D7E1D574C4}"/>
                </a:ext>
              </a:extLst>
            </p:cNvPr>
            <p:cNvSpPr/>
            <p:nvPr/>
          </p:nvSpPr>
          <p:spPr>
            <a:xfrm rot="10800000">
              <a:off x="4183950" y="2057400"/>
              <a:ext cx="318899" cy="122513"/>
            </a:xfrm>
            <a:prstGeom prst="triangle">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31D73A08-0491-40DD-A081-01AD52F13577}"/>
                </a:ext>
              </a:extLst>
            </p:cNvPr>
            <p:cNvSpPr/>
            <p:nvPr/>
          </p:nvSpPr>
          <p:spPr>
            <a:xfrm rot="10800000">
              <a:off x="4183950" y="2925486"/>
              <a:ext cx="318899" cy="122513"/>
            </a:xfrm>
            <a:prstGeom prst="triangle">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1D98DA9A-E161-4DD7-AAA8-76FC15F0C345}"/>
                </a:ext>
              </a:extLst>
            </p:cNvPr>
            <p:cNvSpPr/>
            <p:nvPr/>
          </p:nvSpPr>
          <p:spPr>
            <a:xfrm rot="10800000">
              <a:off x="4183950" y="3737711"/>
              <a:ext cx="318899" cy="122513"/>
            </a:xfrm>
            <a:prstGeom prst="triangle">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FA873541-8F49-4423-82E9-387E9EF9EF93}"/>
                </a:ext>
              </a:extLst>
            </p:cNvPr>
            <p:cNvSpPr/>
            <p:nvPr/>
          </p:nvSpPr>
          <p:spPr>
            <a:xfrm rot="10800000">
              <a:off x="1707451" y="4625043"/>
              <a:ext cx="318899" cy="122513"/>
            </a:xfrm>
            <a:prstGeom prst="triangle">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67A199B3-099E-49C0-9CDF-A771E4ADFCC4}"/>
                </a:ext>
              </a:extLst>
            </p:cNvPr>
            <p:cNvSpPr/>
            <p:nvPr/>
          </p:nvSpPr>
          <p:spPr>
            <a:xfrm rot="10800000">
              <a:off x="1707450" y="5410200"/>
              <a:ext cx="318899" cy="122513"/>
            </a:xfrm>
            <a:prstGeom prst="triangle">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4C5AF041-AD17-47AA-83BF-8A4295210B68}"/>
                </a:ext>
              </a:extLst>
            </p:cNvPr>
            <p:cNvSpPr/>
            <p:nvPr/>
          </p:nvSpPr>
          <p:spPr>
            <a:xfrm rot="10800000">
              <a:off x="6546150" y="4929264"/>
              <a:ext cx="318899" cy="122513"/>
            </a:xfrm>
            <a:prstGeom prst="triangle">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2445EAED-5D17-480E-8CDC-C50A73874D1C}"/>
                </a:ext>
              </a:extLst>
            </p:cNvPr>
            <p:cNvSpPr/>
            <p:nvPr/>
          </p:nvSpPr>
          <p:spPr>
            <a:xfrm rot="5400000">
              <a:off x="5364472" y="4208869"/>
              <a:ext cx="318899" cy="122512"/>
            </a:xfrm>
            <a:prstGeom prst="triangle">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4F21774E-D05F-4D14-BB37-267F5A5D63B8}"/>
                </a:ext>
              </a:extLst>
            </p:cNvPr>
            <p:cNvSpPr/>
            <p:nvPr/>
          </p:nvSpPr>
          <p:spPr>
            <a:xfrm rot="16200000">
              <a:off x="2983674" y="4184130"/>
              <a:ext cx="318899" cy="122512"/>
            </a:xfrm>
            <a:prstGeom prst="triangle">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31AEFC94-CA0C-4344-A421-480C7457F17F}"/>
              </a:ext>
            </a:extLst>
          </p:cNvPr>
          <p:cNvSpPr txBox="1"/>
          <p:nvPr/>
        </p:nvSpPr>
        <p:spPr>
          <a:xfrm>
            <a:off x="8307841" y="6324600"/>
            <a:ext cx="681717" cy="369332"/>
          </a:xfrm>
          <a:prstGeom prst="rect">
            <a:avLst/>
          </a:prstGeom>
          <a:noFill/>
        </p:spPr>
        <p:txBody>
          <a:bodyPr wrap="square">
            <a:spAutoFit/>
          </a:bodyPr>
          <a:lstStyle/>
          <a:p>
            <a:fld id="{78FEA6AD-5963-42A3-B799-50DDE2FA9A33}" type="slidenum">
              <a:rPr lang="en-US" smtClean="0">
                <a:solidFill>
                  <a:schemeClr val="bg1"/>
                </a:solidFill>
                <a:latin typeface="Montserrat" panose="00000500000000000000" pitchFamily="2" charset="0"/>
              </a:rPr>
              <a:pPr/>
              <a:t>5</a:t>
            </a:fld>
            <a:endParaRPr lang="en-US"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11172900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618F2-D195-474F-9621-13B6A2DD9FAC}"/>
              </a:ext>
            </a:extLst>
          </p:cNvPr>
          <p:cNvSpPr>
            <a:spLocks noGrp="1"/>
          </p:cNvSpPr>
          <p:nvPr>
            <p:ph type="title"/>
          </p:nvPr>
        </p:nvSpPr>
        <p:spPr/>
        <p:txBody>
          <a:bodyPr>
            <a:normAutofit/>
          </a:bodyPr>
          <a:lstStyle/>
          <a:p>
            <a:r>
              <a:rPr lang="en-US" sz="3600" dirty="0"/>
              <a:t>Scholars’ Employment Record</a:t>
            </a:r>
          </a:p>
        </p:txBody>
      </p:sp>
      <p:sp>
        <p:nvSpPr>
          <p:cNvPr id="3" name="Content Placeholder 2">
            <a:extLst>
              <a:ext uri="{FF2B5EF4-FFF2-40B4-BE49-F238E27FC236}">
                <a16:creationId xmlns:a16="http://schemas.microsoft.com/office/drawing/2014/main" id="{CF67718A-A097-47E6-B283-35C744083D72}"/>
              </a:ext>
            </a:extLst>
          </p:cNvPr>
          <p:cNvSpPr>
            <a:spLocks noGrp="1"/>
          </p:cNvSpPr>
          <p:nvPr>
            <p:ph sz="quarter" idx="1"/>
          </p:nvPr>
        </p:nvSpPr>
        <p:spPr/>
        <p:txBody>
          <a:bodyPr>
            <a:normAutofit/>
          </a:bodyPr>
          <a:lstStyle/>
          <a:p>
            <a:pPr marL="0" indent="0">
              <a:buNone/>
            </a:pPr>
            <a:r>
              <a:rPr lang="en-US" dirty="0"/>
              <a:t>Information collected includes:</a:t>
            </a:r>
          </a:p>
          <a:p>
            <a:pPr lvl="1">
              <a:buFont typeface="Wingdings" panose="05000000000000000000" pitchFamily="2" charset="2"/>
              <a:buChar char="Ø"/>
            </a:pPr>
            <a:r>
              <a:rPr lang="en-US" sz="2400" dirty="0"/>
              <a:t>Contact information;</a:t>
            </a:r>
          </a:p>
          <a:p>
            <a:pPr lvl="1">
              <a:buFont typeface="Wingdings" panose="05000000000000000000" pitchFamily="2" charset="2"/>
              <a:buChar char="Ø"/>
            </a:pPr>
            <a:r>
              <a:rPr lang="en-US" sz="2400" dirty="0"/>
              <a:t>Type of organization;</a:t>
            </a:r>
          </a:p>
          <a:p>
            <a:pPr lvl="1">
              <a:buFont typeface="Wingdings" panose="05000000000000000000" pitchFamily="2" charset="2"/>
              <a:buChar char="Ø"/>
            </a:pPr>
            <a:r>
              <a:rPr lang="en-US" sz="2400" dirty="0"/>
              <a:t>Dates of employment;</a:t>
            </a:r>
          </a:p>
          <a:p>
            <a:pPr lvl="1">
              <a:buFont typeface="Wingdings" panose="05000000000000000000" pitchFamily="2" charset="2"/>
              <a:buChar char="Ø"/>
            </a:pPr>
            <a:r>
              <a:rPr lang="en-US" sz="2400" dirty="0"/>
              <a:t>Type of employment;</a:t>
            </a:r>
          </a:p>
          <a:p>
            <a:pPr lvl="1">
              <a:buFont typeface="Wingdings" panose="05000000000000000000" pitchFamily="2" charset="2"/>
              <a:buChar char="Ø"/>
            </a:pPr>
            <a:r>
              <a:rPr lang="en-US" sz="2400" dirty="0"/>
              <a:t>Full or part time position;</a:t>
            </a:r>
          </a:p>
          <a:p>
            <a:pPr lvl="1">
              <a:buFont typeface="Wingdings" panose="05000000000000000000" pitchFamily="2" charset="2"/>
              <a:buChar char="Ø"/>
            </a:pPr>
            <a:r>
              <a:rPr lang="en-US" sz="2400" dirty="0"/>
              <a:t>Training area(s);</a:t>
            </a:r>
          </a:p>
          <a:p>
            <a:pPr lvl="1">
              <a:buFont typeface="Wingdings" panose="05000000000000000000" pitchFamily="2" charset="2"/>
              <a:buChar char="Ø"/>
            </a:pPr>
            <a:r>
              <a:rPr lang="en-US" sz="2400" dirty="0"/>
              <a:t>Whether the position meets PDPDCS time requirements; and </a:t>
            </a:r>
          </a:p>
          <a:p>
            <a:pPr lvl="1">
              <a:buFont typeface="Wingdings" panose="05000000000000000000" pitchFamily="2" charset="2"/>
              <a:buChar char="Ø"/>
            </a:pPr>
            <a:r>
              <a:rPr lang="en-US" sz="2400" dirty="0"/>
              <a:t>Certification or licensur</a:t>
            </a:r>
            <a:r>
              <a:rPr lang="en-US" dirty="0"/>
              <a:t>e.</a:t>
            </a:r>
          </a:p>
          <a:p>
            <a:pPr lvl="1"/>
            <a:endParaRPr lang="en-US" dirty="0"/>
          </a:p>
        </p:txBody>
      </p:sp>
      <p:sp>
        <p:nvSpPr>
          <p:cNvPr id="4" name="Slide Number Placeholder 3">
            <a:extLst>
              <a:ext uri="{FF2B5EF4-FFF2-40B4-BE49-F238E27FC236}">
                <a16:creationId xmlns:a16="http://schemas.microsoft.com/office/drawing/2014/main" id="{9AE08FE5-DE17-4249-8C87-31EECA551F42}"/>
              </a:ext>
            </a:extLst>
          </p:cNvPr>
          <p:cNvSpPr>
            <a:spLocks noGrp="1"/>
          </p:cNvSpPr>
          <p:nvPr>
            <p:ph type="sldNum" sz="quarter" idx="12"/>
          </p:nvPr>
        </p:nvSpPr>
        <p:spPr/>
        <p:txBody>
          <a:bodyPr/>
          <a:lstStyle/>
          <a:p>
            <a:fld id="{78FEA6AD-5963-42A3-B799-50DDE2FA9A33}" type="slidenum">
              <a:rPr lang="en-US" smtClean="0"/>
              <a:pPr/>
              <a:t>50</a:t>
            </a:fld>
            <a:endParaRPr lang="en-US" dirty="0"/>
          </a:p>
        </p:txBody>
      </p:sp>
      <p:pic>
        <p:nvPicPr>
          <p:cNvPr id="5" name="Picture 4">
            <a:extLst>
              <a:ext uri="{FF2B5EF4-FFF2-40B4-BE49-F238E27FC236}">
                <a16:creationId xmlns:a16="http://schemas.microsoft.com/office/drawing/2014/main" id="{E6325A76-B094-4AC9-907D-FBC9042A5EC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2362200"/>
            <a:ext cx="1677093" cy="1677093"/>
          </a:xfrm>
          <a:prstGeom prst="rect">
            <a:avLst/>
          </a:prstGeom>
        </p:spPr>
      </p:pic>
    </p:spTree>
    <p:extLst>
      <p:ext uri="{BB962C8B-B14F-4D97-AF65-F5344CB8AC3E}">
        <p14:creationId xmlns:p14="http://schemas.microsoft.com/office/powerpoint/2010/main" val="42191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4C4FA-BF7D-4DAF-93B8-F5AA52D9B3EB}"/>
              </a:ext>
            </a:extLst>
          </p:cNvPr>
          <p:cNvSpPr>
            <a:spLocks noGrp="1"/>
          </p:cNvSpPr>
          <p:nvPr>
            <p:ph type="title"/>
          </p:nvPr>
        </p:nvSpPr>
        <p:spPr/>
        <p:txBody>
          <a:bodyPr/>
          <a:lstStyle/>
          <a:p>
            <a:r>
              <a:rPr lang="en-US" dirty="0"/>
              <a:t>Service Obligation Calculator</a:t>
            </a:r>
          </a:p>
        </p:txBody>
      </p:sp>
      <p:sp>
        <p:nvSpPr>
          <p:cNvPr id="10" name="TextBox 9">
            <a:extLst>
              <a:ext uri="{FF2B5EF4-FFF2-40B4-BE49-F238E27FC236}">
                <a16:creationId xmlns:a16="http://schemas.microsoft.com/office/drawing/2014/main" id="{3C3114DD-CF3B-D6EB-5770-6DC6C919DA5D}"/>
              </a:ext>
            </a:extLst>
          </p:cNvPr>
          <p:cNvSpPr txBox="1"/>
          <p:nvPr/>
        </p:nvSpPr>
        <p:spPr>
          <a:xfrm>
            <a:off x="334208" y="1941789"/>
            <a:ext cx="4051213" cy="461665"/>
          </a:xfrm>
          <a:prstGeom prst="rect">
            <a:avLst/>
          </a:prstGeom>
          <a:noFill/>
        </p:spPr>
        <p:txBody>
          <a:bodyPr wrap="square" rtlCol="0">
            <a:spAutoFit/>
          </a:bodyPr>
          <a:lstStyle/>
          <a:p>
            <a:r>
              <a:rPr lang="en-US" sz="2400" dirty="0">
                <a:latin typeface="Montserrat" panose="00000500000000000000" pitchFamily="2" charset="0"/>
              </a:rPr>
              <a:t>Previous Employment</a:t>
            </a:r>
          </a:p>
        </p:txBody>
      </p:sp>
      <p:sp>
        <p:nvSpPr>
          <p:cNvPr id="13" name="TextBox 12">
            <a:extLst>
              <a:ext uri="{FF2B5EF4-FFF2-40B4-BE49-F238E27FC236}">
                <a16:creationId xmlns:a16="http://schemas.microsoft.com/office/drawing/2014/main" id="{CCBAA07F-4CF8-A59A-E4BE-14D556856464}"/>
              </a:ext>
            </a:extLst>
          </p:cNvPr>
          <p:cNvSpPr txBox="1"/>
          <p:nvPr/>
        </p:nvSpPr>
        <p:spPr>
          <a:xfrm>
            <a:off x="4758580" y="1941789"/>
            <a:ext cx="4051213" cy="461665"/>
          </a:xfrm>
          <a:prstGeom prst="rect">
            <a:avLst/>
          </a:prstGeom>
          <a:noFill/>
        </p:spPr>
        <p:txBody>
          <a:bodyPr wrap="square" rtlCol="0">
            <a:spAutoFit/>
          </a:bodyPr>
          <a:lstStyle/>
          <a:p>
            <a:r>
              <a:rPr lang="en-US" sz="2400" dirty="0">
                <a:latin typeface="Montserrat" panose="00000500000000000000" pitchFamily="2" charset="0"/>
              </a:rPr>
              <a:t>Current Employment</a:t>
            </a:r>
          </a:p>
        </p:txBody>
      </p:sp>
      <p:pic>
        <p:nvPicPr>
          <p:cNvPr id="9" name="Content Placeholder 8" descr="Screenshot of the first question of the scholar employment record, which asks if the position is the scholar’s current employment. If the scholar indicates no, then they will be able to enter an end date for the job.">
            <a:extLst>
              <a:ext uri="{FF2B5EF4-FFF2-40B4-BE49-F238E27FC236}">
                <a16:creationId xmlns:a16="http://schemas.microsoft.com/office/drawing/2014/main" id="{388A23B6-928D-3A5F-2153-00E6B2CE9272}"/>
              </a:ext>
            </a:extLst>
          </p:cNvPr>
          <p:cNvPicPr>
            <a:picLocks noGrp="1" noChangeAspect="1"/>
          </p:cNvPicPr>
          <p:nvPr>
            <p:ph sz="quarter" idx="1"/>
          </p:nvPr>
        </p:nvPicPr>
        <p:blipFill>
          <a:blip r:embed="rId3"/>
          <a:stretch>
            <a:fillRect/>
          </a:stretch>
        </p:blipFill>
        <p:spPr>
          <a:xfrm>
            <a:off x="88488" y="2779530"/>
            <a:ext cx="4352917" cy="2439252"/>
          </a:xfrm>
          <a:prstGeom prst="rect">
            <a:avLst/>
          </a:prstGeom>
          <a:ln>
            <a:noFill/>
          </a:ln>
          <a:effectLst>
            <a:outerShdw blurRad="190500" algn="tl" rotWithShape="0">
              <a:srgbClr val="000000">
                <a:alpha val="70000"/>
              </a:srgbClr>
            </a:outerShdw>
          </a:effectLst>
        </p:spPr>
      </p:pic>
      <p:pic>
        <p:nvPicPr>
          <p:cNvPr id="15" name="Picture 14" descr="If the scholar selects yes, they will not be prompted to enter an end date; only a start date. ">
            <a:extLst>
              <a:ext uri="{FF2B5EF4-FFF2-40B4-BE49-F238E27FC236}">
                <a16:creationId xmlns:a16="http://schemas.microsoft.com/office/drawing/2014/main" id="{DF48BCD7-D1E3-B89C-2E7A-15F30812E082}"/>
              </a:ext>
            </a:extLst>
          </p:cNvPr>
          <p:cNvPicPr>
            <a:picLocks noChangeAspect="1"/>
          </p:cNvPicPr>
          <p:nvPr/>
        </p:nvPicPr>
        <p:blipFill>
          <a:blip r:embed="rId4"/>
          <a:stretch>
            <a:fillRect/>
          </a:stretch>
        </p:blipFill>
        <p:spPr>
          <a:xfrm>
            <a:off x="4512863" y="2768262"/>
            <a:ext cx="4542649" cy="17230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433286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6EA02704-E189-44A1-84C0-F120D40D62A0}"/>
              </a:ext>
              <a:ext uri="{C183D7F6-B498-43B3-948B-1728B52AA6E4}">
                <adec:decorative xmlns:adec="http://schemas.microsoft.com/office/drawing/2017/decorative" val="1"/>
              </a:ext>
            </a:extLst>
          </p:cNvPr>
          <p:cNvSpPr/>
          <p:nvPr/>
        </p:nvSpPr>
        <p:spPr>
          <a:xfrm>
            <a:off x="457200" y="2933700"/>
            <a:ext cx="7165975" cy="2558807"/>
          </a:xfrm>
          <a:prstGeom prst="roundRect">
            <a:avLst>
              <a:gd name="adj" fmla="val 10710"/>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52400"/>
            <a:ext cx="9448800" cy="990600"/>
          </a:xfrm>
        </p:spPr>
        <p:txBody>
          <a:bodyPr>
            <a:noAutofit/>
          </a:bodyPr>
          <a:lstStyle/>
          <a:p>
            <a:pPr>
              <a:defRPr/>
            </a:pPr>
            <a:r>
              <a:rPr lang="en-US" sz="3600" dirty="0"/>
              <a:t>Employer Submission Requirements</a:t>
            </a:r>
          </a:p>
        </p:txBody>
      </p:sp>
      <p:sp>
        <p:nvSpPr>
          <p:cNvPr id="18436" name="Content Placeholder 3"/>
          <p:cNvSpPr>
            <a:spLocks noGrp="1"/>
          </p:cNvSpPr>
          <p:nvPr>
            <p:ph sz="quarter" idx="1"/>
          </p:nvPr>
        </p:nvSpPr>
        <p:spPr/>
        <p:txBody>
          <a:bodyPr>
            <a:noAutofit/>
          </a:bodyPr>
          <a:lstStyle/>
          <a:p>
            <a:pPr marL="45720" indent="0">
              <a:buNone/>
            </a:pPr>
            <a:r>
              <a:rPr lang="en-US" altLang="en-US" dirty="0"/>
              <a:t>Employers verify employment </a:t>
            </a:r>
            <a:br>
              <a:rPr lang="en-US" altLang="en-US" dirty="0"/>
            </a:br>
            <a:r>
              <a:rPr lang="en-US" altLang="en-US" dirty="0"/>
              <a:t>information within the PDPDCS </a:t>
            </a:r>
          </a:p>
        </p:txBody>
      </p:sp>
      <p:sp>
        <p:nvSpPr>
          <p:cNvPr id="8" name="Content Placeholder 3">
            <a:extLst>
              <a:ext uri="{FF2B5EF4-FFF2-40B4-BE49-F238E27FC236}">
                <a16:creationId xmlns:a16="http://schemas.microsoft.com/office/drawing/2014/main" id="{DB17EE2F-A238-4B73-9F87-A54A39D73938}"/>
              </a:ext>
            </a:extLst>
          </p:cNvPr>
          <p:cNvSpPr txBox="1">
            <a:spLocks/>
          </p:cNvSpPr>
          <p:nvPr/>
        </p:nvSpPr>
        <p:spPr>
          <a:xfrm>
            <a:off x="612775" y="3081054"/>
            <a:ext cx="6473825" cy="2176746"/>
          </a:xfrm>
          <a:prstGeom prst="rect">
            <a:avLst/>
          </a:prstGeom>
        </p:spPr>
        <p:txBody>
          <a:bodyPr vert="horz">
            <a:normAutofit fontScale="92500"/>
          </a:bodyPr>
          <a:lstStyle>
            <a:lvl1pPr marL="320040" indent="-320040" algn="l" rtl="0" eaLnBrk="1" latinLnBrk="0" hangingPunct="1">
              <a:spcBef>
                <a:spcPts val="700"/>
              </a:spcBef>
              <a:buClr>
                <a:srgbClr val="243352"/>
              </a:buClr>
              <a:buSzPct val="100000"/>
              <a:buFont typeface="Arial" panose="020B0604020202020204"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1A88AD"/>
              </a:buClr>
              <a:buSzPct val="80000"/>
              <a:buFont typeface="Arial" panose="020B0604020202020204" pitchFamily="34" charset="0"/>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4ABCE4"/>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87D2ED"/>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243352"/>
              </a:buClr>
              <a:buSzPct val="50000"/>
              <a:buFont typeface="Arial" panose="020B0604020202020204" pitchFamily="34" charset="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288925" lvl="1" indent="-273050"/>
            <a:r>
              <a:rPr lang="en-US" dirty="0">
                <a:latin typeface="Montserrat" panose="00000500000000000000" pitchFamily="2" charset="0"/>
              </a:rPr>
              <a:t>Scholars do not receive credit for service obligation until the employer has verified their employment</a:t>
            </a:r>
          </a:p>
          <a:p>
            <a:pPr marL="288925" lvl="1" indent="-273050"/>
            <a:r>
              <a:rPr lang="en-US" dirty="0">
                <a:latin typeface="Montserrat" panose="00000500000000000000" pitchFamily="2" charset="0"/>
              </a:rPr>
              <a:t>Scholars receive an email when their employment is verified or disputed</a:t>
            </a:r>
          </a:p>
        </p:txBody>
      </p:sp>
      <p:sp>
        <p:nvSpPr>
          <p:cNvPr id="3" name="Slide Number Placeholder 2"/>
          <p:cNvSpPr>
            <a:spLocks noGrp="1"/>
          </p:cNvSpPr>
          <p:nvPr>
            <p:ph type="sldNum" sz="quarter" idx="12"/>
          </p:nvPr>
        </p:nvSpPr>
        <p:spPr/>
        <p:txBody>
          <a:bodyPr>
            <a:noAutofit/>
          </a:bodyPr>
          <a:lstStyle/>
          <a:p>
            <a:pPr>
              <a:defRPr/>
            </a:pPr>
            <a:fld id="{EA36C5DA-A593-41C6-B073-C07A3224861F}" type="slidenum">
              <a:rPr lang="en-US" smtClean="0"/>
              <a:pPr>
                <a:defRPr/>
              </a:pPr>
              <a:t>52</a:t>
            </a:fld>
            <a:endParaRPr lang="en-US" dirty="0"/>
          </a:p>
        </p:txBody>
      </p:sp>
      <p:sp>
        <p:nvSpPr>
          <p:cNvPr id="11" name="Trapezoid 10">
            <a:extLst>
              <a:ext uri="{FF2B5EF4-FFF2-40B4-BE49-F238E27FC236}">
                <a16:creationId xmlns:a16="http://schemas.microsoft.com/office/drawing/2014/main" id="{95D8B196-CE25-4DA4-A615-E05181D17ABF}"/>
              </a:ext>
              <a:ext uri="{C183D7F6-B498-43B3-948B-1728B52AA6E4}">
                <adec:decorative xmlns:adec="http://schemas.microsoft.com/office/drawing/2017/decorative" val="1"/>
              </a:ext>
            </a:extLst>
          </p:cNvPr>
          <p:cNvSpPr/>
          <p:nvPr/>
        </p:nvSpPr>
        <p:spPr>
          <a:xfrm rot="10800000">
            <a:off x="6712017" y="2787408"/>
            <a:ext cx="1603722" cy="870192"/>
          </a:xfrm>
          <a:prstGeom prst="trapezoid">
            <a:avLst>
              <a:gd name="adj" fmla="val 208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C57BEA2-E9C0-4296-802D-17B9E1E1A6A0}"/>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686029" y="1357515"/>
            <a:ext cx="2000771" cy="2623444"/>
          </a:xfrm>
          <a:prstGeom prst="rect">
            <a:avLst/>
          </a:prstGeom>
        </p:spPr>
      </p:pic>
    </p:spTree>
    <p:extLst>
      <p:ext uri="{BB962C8B-B14F-4D97-AF65-F5344CB8AC3E}">
        <p14:creationId xmlns:p14="http://schemas.microsoft.com/office/powerpoint/2010/main" val="39926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a:extLst>
              <a:ext uri="{FF2B5EF4-FFF2-40B4-BE49-F238E27FC236}">
                <a16:creationId xmlns:a16="http://schemas.microsoft.com/office/drawing/2014/main" id="{B9480C0E-9459-45BF-89A7-32C7BCF5A8CA}"/>
              </a:ext>
            </a:extLst>
          </p:cNvPr>
          <p:cNvSpPr>
            <a:spLocks noGrp="1" noChangeArrowheads="1"/>
          </p:cNvSpPr>
          <p:nvPr>
            <p:ph type="title"/>
          </p:nvPr>
        </p:nvSpPr>
        <p:spPr/>
        <p:txBody>
          <a:bodyPr>
            <a:noAutofit/>
          </a:bodyPr>
          <a:lstStyle/>
          <a:p>
            <a:r>
              <a:rPr lang="en-US" sz="3600" dirty="0"/>
              <a:t>Scholar Reporting Requirements</a:t>
            </a:r>
          </a:p>
        </p:txBody>
      </p:sp>
      <p:graphicFrame>
        <p:nvGraphicFramePr>
          <p:cNvPr id="26629" name="Content Placeholder 2" descr="Recommend to your scholars to review the resources available on the Training Page: https://pdp.ed.gov/OSEP/Home/Training &#10;Notify scholars at the beginning of the program that they will be required to provide licensure test results to you.&#10;Arrange and conduct exit interviews with each exiting scholar.">
            <a:extLst>
              <a:ext uri="{FF2B5EF4-FFF2-40B4-BE49-F238E27FC236}">
                <a16:creationId xmlns:a16="http://schemas.microsoft.com/office/drawing/2014/main" id="{108BC908-47CD-1A5C-7EF2-042FEC3986D1}"/>
              </a:ext>
            </a:extLst>
          </p:cNvPr>
          <p:cNvGraphicFramePr>
            <a:graphicFrameLocks noGrp="1"/>
          </p:cNvGraphicFramePr>
          <p:nvPr>
            <p:ph sz="quarter" idx="1"/>
            <p:extLst>
              <p:ext uri="{D42A27DB-BD31-4B8C-83A1-F6EECF244321}">
                <p14:modId xmlns:p14="http://schemas.microsoft.com/office/powerpoint/2010/main" val="1444979772"/>
              </p:ext>
            </p:extLst>
          </p:nvPr>
        </p:nvGraphicFramePr>
        <p:xfrm>
          <a:off x="304800" y="1524000"/>
          <a:ext cx="8458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A840A81C-FCF1-4401-AD09-658A3987313A}" type="slidenum">
              <a:rPr lang="en-US" altLang="en-US">
                <a:solidFill>
                  <a:srgbClr val="FFFFFF"/>
                </a:solidFill>
                <a:latin typeface="Montserrat" panose="00000500000000000000" pitchFamily="2" charset="0"/>
              </a:rPr>
              <a:pPr eaLnBrk="1" hangingPunct="1">
                <a:lnSpc>
                  <a:spcPct val="80000"/>
                </a:lnSpc>
              </a:pPr>
              <a:t>53</a:t>
            </a:fld>
            <a:endParaRPr lang="en-US" altLang="en-US" dirty="0">
              <a:solidFill>
                <a:srgbClr val="FFFFFF"/>
              </a:solidFill>
              <a:latin typeface="Montserrat" panose="00000500000000000000" pitchFamily="2" charset="0"/>
            </a:endParaRPr>
          </a:p>
        </p:txBody>
      </p:sp>
    </p:spTree>
    <p:extLst>
      <p:ext uri="{BB962C8B-B14F-4D97-AF65-F5344CB8AC3E}">
        <p14:creationId xmlns:p14="http://schemas.microsoft.com/office/powerpoint/2010/main" val="38069815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76B522-81CD-483D-819A-1B34E0F2FA81}"/>
              </a:ext>
            </a:extLst>
          </p:cNvPr>
          <p:cNvSpPr>
            <a:spLocks noGrp="1"/>
          </p:cNvSpPr>
          <p:nvPr>
            <p:ph type="title" idx="4294967295"/>
          </p:nvPr>
        </p:nvSpPr>
        <p:spPr>
          <a:xfrm>
            <a:off x="800100" y="2743200"/>
            <a:ext cx="7543800" cy="1371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ts val="700"/>
              </a:spcBef>
              <a:spcAft>
                <a:spcPts val="0"/>
              </a:spcAft>
              <a:buClr>
                <a:srgbClr val="243352"/>
              </a:buClr>
              <a:buSzPct val="100000"/>
              <a:buFont typeface="Arial" panose="020B0604020202020204" pitchFamily="34" charset="0"/>
              <a:buNone/>
              <a:tabLst/>
              <a:defRPr/>
            </a:pPr>
            <a:r>
              <a:rPr kumimoji="0" lang="en-US" sz="4000" b="0" i="0" u="none" strike="noStrike" kern="1200" cap="none" spc="0" normalizeH="0" baseline="0" noProof="0" dirty="0">
                <a:ln>
                  <a:noFill/>
                </a:ln>
                <a:solidFill>
                  <a:schemeClr val="bg1"/>
                </a:solidFill>
                <a:effectLst/>
                <a:uLnTx/>
                <a:uFillTx/>
                <a:latin typeface="Montserrat SemiBold" panose="00000700000000000000" pitchFamily="2" charset="0"/>
                <a:ea typeface="+mn-ea"/>
                <a:cs typeface="+mn-cs"/>
              </a:rPr>
              <a:t>Avoiding Security Incidents</a:t>
            </a:r>
          </a:p>
        </p:txBody>
      </p:sp>
    </p:spTree>
    <p:extLst>
      <p:ext uri="{BB962C8B-B14F-4D97-AF65-F5344CB8AC3E}">
        <p14:creationId xmlns:p14="http://schemas.microsoft.com/office/powerpoint/2010/main" val="32568285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1077-65BD-4315-9638-1B3AAD18DAFB}"/>
              </a:ext>
            </a:extLst>
          </p:cNvPr>
          <p:cNvSpPr>
            <a:spLocks noGrp="1"/>
          </p:cNvSpPr>
          <p:nvPr>
            <p:ph type="title"/>
          </p:nvPr>
        </p:nvSpPr>
        <p:spPr/>
        <p:txBody>
          <a:bodyPr>
            <a:noAutofit/>
          </a:bodyPr>
          <a:lstStyle/>
          <a:p>
            <a:r>
              <a:rPr lang="en-US" sz="3600" dirty="0"/>
              <a:t>Security Incidents</a:t>
            </a:r>
          </a:p>
        </p:txBody>
      </p:sp>
      <p:sp>
        <p:nvSpPr>
          <p:cNvPr id="3" name="Content Placeholder 2">
            <a:extLst>
              <a:ext uri="{FF2B5EF4-FFF2-40B4-BE49-F238E27FC236}">
                <a16:creationId xmlns:a16="http://schemas.microsoft.com/office/drawing/2014/main" id="{68E6D7CF-A2D8-4A4F-A0DB-E61CBFFBF996}"/>
              </a:ext>
            </a:extLst>
          </p:cNvPr>
          <p:cNvSpPr>
            <a:spLocks noGrp="1"/>
          </p:cNvSpPr>
          <p:nvPr>
            <p:ph sz="quarter" idx="1"/>
          </p:nvPr>
        </p:nvSpPr>
        <p:spPr/>
        <p:txBody>
          <a:bodyPr>
            <a:normAutofit lnSpcReduction="10000"/>
          </a:bodyPr>
          <a:lstStyle/>
          <a:p>
            <a:pPr marL="0" indent="0">
              <a:buNone/>
            </a:pPr>
            <a:r>
              <a:rPr lang="en-US" sz="2800" dirty="0"/>
              <a:t>A security incident occurs if personally identifiable information (PII) is potentially viewable to unrelated parties. </a:t>
            </a:r>
          </a:p>
          <a:p>
            <a:pPr marL="0" indent="0">
              <a:buNone/>
            </a:pPr>
            <a:r>
              <a:rPr lang="en-US" sz="2800" dirty="0"/>
              <a:t>Examples from PDPDCS:</a:t>
            </a:r>
          </a:p>
          <a:p>
            <a:pPr lvl="1"/>
            <a:r>
              <a:rPr lang="en-US" sz="2400" dirty="0"/>
              <a:t>Uploading an unredacted </a:t>
            </a:r>
            <a:r>
              <a:rPr lang="en-US" sz="2400" i="1" dirty="0"/>
              <a:t>Pre-Scholarship Agreement (PSA) </a:t>
            </a:r>
            <a:r>
              <a:rPr lang="en-US" sz="2400" dirty="0"/>
              <a:t>PDF to the wrong scholar record</a:t>
            </a:r>
          </a:p>
          <a:p>
            <a:pPr lvl="1"/>
            <a:r>
              <a:rPr lang="en-US" sz="2400" dirty="0"/>
              <a:t>Sending unencrypted documents</a:t>
            </a:r>
            <a:br>
              <a:rPr lang="en-US" sz="2400" dirty="0"/>
            </a:br>
            <a:r>
              <a:rPr lang="en-US" sz="2400" dirty="0"/>
              <a:t>(Social Security Card, Driver’s </a:t>
            </a:r>
            <a:br>
              <a:rPr lang="en-US" sz="2400" dirty="0"/>
            </a:br>
            <a:r>
              <a:rPr lang="en-US" sz="2400" dirty="0"/>
              <a:t>License, etc.) in an email to the</a:t>
            </a:r>
            <a:br>
              <a:rPr lang="en-US" sz="2400" dirty="0"/>
            </a:br>
            <a:r>
              <a:rPr lang="en-US" sz="2400" dirty="0"/>
              <a:t>PDPDCS Help Desk</a:t>
            </a:r>
          </a:p>
        </p:txBody>
      </p:sp>
      <p:sp>
        <p:nvSpPr>
          <p:cNvPr id="4" name="Slide Number Placeholder 3">
            <a:extLst>
              <a:ext uri="{FF2B5EF4-FFF2-40B4-BE49-F238E27FC236}">
                <a16:creationId xmlns:a16="http://schemas.microsoft.com/office/drawing/2014/main" id="{A16BEB1F-E942-4467-90DD-822312F1C48F}"/>
              </a:ext>
            </a:extLst>
          </p:cNvPr>
          <p:cNvSpPr>
            <a:spLocks noGrp="1"/>
          </p:cNvSpPr>
          <p:nvPr>
            <p:ph type="sldNum" sz="quarter" idx="12"/>
          </p:nvPr>
        </p:nvSpPr>
        <p:spPr/>
        <p:txBody>
          <a:bodyPr/>
          <a:lstStyle/>
          <a:p>
            <a:fld id="{78FEA6AD-5963-42A3-B799-50DDE2FA9A33}" type="slidenum">
              <a:rPr lang="en-US" smtClean="0"/>
              <a:pPr/>
              <a:t>55</a:t>
            </a:fld>
            <a:endParaRPr lang="en-US" dirty="0"/>
          </a:p>
        </p:txBody>
      </p:sp>
      <p:pic>
        <p:nvPicPr>
          <p:cNvPr id="5" name="Picture 4">
            <a:extLst>
              <a:ext uri="{FF2B5EF4-FFF2-40B4-BE49-F238E27FC236}">
                <a16:creationId xmlns:a16="http://schemas.microsoft.com/office/drawing/2014/main" id="{D485B66F-1F9C-4FA0-B923-233FE1ECBC3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8420" y="4046220"/>
            <a:ext cx="2049780" cy="2049780"/>
          </a:xfrm>
          <a:prstGeom prst="rect">
            <a:avLst/>
          </a:prstGeom>
        </p:spPr>
      </p:pic>
    </p:spTree>
    <p:extLst>
      <p:ext uri="{BB962C8B-B14F-4D97-AF65-F5344CB8AC3E}">
        <p14:creationId xmlns:p14="http://schemas.microsoft.com/office/powerpoint/2010/main" val="17920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1077-65BD-4315-9638-1B3AAD18DAFB}"/>
              </a:ext>
            </a:extLst>
          </p:cNvPr>
          <p:cNvSpPr>
            <a:spLocks noGrp="1"/>
          </p:cNvSpPr>
          <p:nvPr>
            <p:ph type="title"/>
          </p:nvPr>
        </p:nvSpPr>
        <p:spPr/>
        <p:txBody>
          <a:bodyPr>
            <a:noAutofit/>
          </a:bodyPr>
          <a:lstStyle/>
          <a:p>
            <a:r>
              <a:rPr lang="en-US" sz="3600" dirty="0"/>
              <a:t>Impacts of Security Incidents on Department Staff</a:t>
            </a:r>
          </a:p>
        </p:txBody>
      </p:sp>
      <p:graphicFrame>
        <p:nvGraphicFramePr>
          <p:cNvPr id="6" name="Content Placeholder 2" descr="PDPDCS staff must notify the Department’s Education Security Operation Center (EDSOC), document the incident, and expunge the file or email from the servers&#10;Additional interviews, investigations, and mitigation strategies may be necessary&#10;PDPDCS Staff must review all other scholar records and documentation associated with the grantee">
            <a:extLst>
              <a:ext uri="{FF2B5EF4-FFF2-40B4-BE49-F238E27FC236}">
                <a16:creationId xmlns:a16="http://schemas.microsoft.com/office/drawing/2014/main" id="{02CC8618-F551-7DB8-A693-D5209BFF88E5}"/>
              </a:ext>
            </a:extLst>
          </p:cNvPr>
          <p:cNvGraphicFramePr>
            <a:graphicFrameLocks noGrp="1"/>
          </p:cNvGraphicFramePr>
          <p:nvPr>
            <p:ph sz="quarter" idx="1"/>
            <p:extLst>
              <p:ext uri="{D42A27DB-BD31-4B8C-83A1-F6EECF244321}">
                <p14:modId xmlns:p14="http://schemas.microsoft.com/office/powerpoint/2010/main" val="2107400750"/>
              </p:ext>
            </p:extLst>
          </p:nvPr>
        </p:nvGraphicFramePr>
        <p:xfrm>
          <a:off x="304800" y="1600199"/>
          <a:ext cx="8458200" cy="4419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16BEB1F-E942-4467-90DD-822312F1C48F}"/>
              </a:ext>
            </a:extLst>
          </p:cNvPr>
          <p:cNvSpPr>
            <a:spLocks noGrp="1"/>
          </p:cNvSpPr>
          <p:nvPr>
            <p:ph type="sldNum" sz="quarter" idx="12"/>
          </p:nvPr>
        </p:nvSpPr>
        <p:spPr/>
        <p:txBody>
          <a:bodyPr/>
          <a:lstStyle/>
          <a:p>
            <a:fld id="{78FEA6AD-5963-42A3-B799-50DDE2FA9A33}" type="slidenum">
              <a:rPr lang="en-US" smtClean="0"/>
              <a:pPr/>
              <a:t>56</a:t>
            </a:fld>
            <a:endParaRPr lang="en-US" dirty="0"/>
          </a:p>
        </p:txBody>
      </p:sp>
    </p:spTree>
    <p:extLst>
      <p:ext uri="{BB962C8B-B14F-4D97-AF65-F5344CB8AC3E}">
        <p14:creationId xmlns:p14="http://schemas.microsoft.com/office/powerpoint/2010/main" val="42932710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1077-65BD-4315-9638-1B3AAD18DAFB}"/>
              </a:ext>
            </a:extLst>
          </p:cNvPr>
          <p:cNvSpPr>
            <a:spLocks noGrp="1"/>
          </p:cNvSpPr>
          <p:nvPr>
            <p:ph type="title"/>
          </p:nvPr>
        </p:nvSpPr>
        <p:spPr/>
        <p:txBody>
          <a:bodyPr>
            <a:noAutofit/>
          </a:bodyPr>
          <a:lstStyle/>
          <a:p>
            <a:r>
              <a:rPr lang="en-US" sz="3600" dirty="0"/>
              <a:t>Impacts of Security Incidents on Grantees</a:t>
            </a:r>
          </a:p>
        </p:txBody>
      </p:sp>
      <p:sp>
        <p:nvSpPr>
          <p:cNvPr id="3" name="Content Placeholder 2">
            <a:extLst>
              <a:ext uri="{FF2B5EF4-FFF2-40B4-BE49-F238E27FC236}">
                <a16:creationId xmlns:a16="http://schemas.microsoft.com/office/drawing/2014/main" id="{68E6D7CF-A2D8-4A4F-A0DB-E61CBFFBF996}"/>
              </a:ext>
            </a:extLst>
          </p:cNvPr>
          <p:cNvSpPr>
            <a:spLocks noGrp="1"/>
          </p:cNvSpPr>
          <p:nvPr>
            <p:ph sz="quarter" idx="1"/>
          </p:nvPr>
        </p:nvSpPr>
        <p:spPr>
          <a:xfrm>
            <a:off x="152401" y="1371600"/>
            <a:ext cx="8757558" cy="4724400"/>
          </a:xfrm>
        </p:spPr>
        <p:txBody>
          <a:bodyPr>
            <a:noAutofit/>
          </a:bodyPr>
          <a:lstStyle/>
          <a:p>
            <a:pPr>
              <a:spcBef>
                <a:spcPts val="600"/>
              </a:spcBef>
              <a:spcAft>
                <a:spcPts val="600"/>
              </a:spcAft>
            </a:pPr>
            <a:r>
              <a:rPr lang="en-US" sz="2300" dirty="0"/>
              <a:t>Grantees must resubmit scholar documentation, complete security incident report, and participate in investigation interviews as needed.</a:t>
            </a:r>
          </a:p>
          <a:p>
            <a:pPr>
              <a:spcBef>
                <a:spcPts val="600"/>
              </a:spcBef>
              <a:spcAft>
                <a:spcPts val="600"/>
              </a:spcAft>
            </a:pPr>
            <a:r>
              <a:rPr lang="en-US" sz="2300" dirty="0"/>
              <a:t>Project Directors and Secondary Users will be required to participate in a security training to understand the proper handling of scholar PII and the consequences of data breaches.</a:t>
            </a:r>
          </a:p>
          <a:p>
            <a:pPr>
              <a:spcBef>
                <a:spcPts val="600"/>
              </a:spcBef>
              <a:spcAft>
                <a:spcPts val="600"/>
              </a:spcAft>
            </a:pPr>
            <a:r>
              <a:rPr lang="en-US" sz="2300" dirty="0"/>
              <a:t>The grant will be placed on a security incident list tracked by PDPDCS and OSEP staff. </a:t>
            </a:r>
            <a:r>
              <a:rPr lang="en-US" sz="2300" b="1" u="sng" dirty="0"/>
              <a:t>If further incidents occur, the grant and university could be placed on high-risk status, impacting their ability to receive future federal funding.</a:t>
            </a:r>
          </a:p>
        </p:txBody>
      </p:sp>
      <p:sp>
        <p:nvSpPr>
          <p:cNvPr id="4" name="Slide Number Placeholder 3">
            <a:extLst>
              <a:ext uri="{FF2B5EF4-FFF2-40B4-BE49-F238E27FC236}">
                <a16:creationId xmlns:a16="http://schemas.microsoft.com/office/drawing/2014/main" id="{A16BEB1F-E942-4467-90DD-822312F1C48F}"/>
              </a:ext>
            </a:extLst>
          </p:cNvPr>
          <p:cNvSpPr>
            <a:spLocks noGrp="1"/>
          </p:cNvSpPr>
          <p:nvPr>
            <p:ph type="sldNum" sz="quarter" idx="12"/>
          </p:nvPr>
        </p:nvSpPr>
        <p:spPr/>
        <p:txBody>
          <a:bodyPr/>
          <a:lstStyle/>
          <a:p>
            <a:fld id="{78FEA6AD-5963-42A3-B799-50DDE2FA9A33}" type="slidenum">
              <a:rPr lang="en-US" smtClean="0"/>
              <a:pPr/>
              <a:t>57</a:t>
            </a:fld>
            <a:endParaRPr lang="en-US" dirty="0"/>
          </a:p>
        </p:txBody>
      </p:sp>
    </p:spTree>
    <p:extLst>
      <p:ext uri="{BB962C8B-B14F-4D97-AF65-F5344CB8AC3E}">
        <p14:creationId xmlns:p14="http://schemas.microsoft.com/office/powerpoint/2010/main" val="67126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1077-65BD-4315-9638-1B3AAD18DAFB}"/>
              </a:ext>
            </a:extLst>
          </p:cNvPr>
          <p:cNvSpPr>
            <a:spLocks noGrp="1"/>
          </p:cNvSpPr>
          <p:nvPr>
            <p:ph type="title"/>
          </p:nvPr>
        </p:nvSpPr>
        <p:spPr/>
        <p:txBody>
          <a:bodyPr>
            <a:noAutofit/>
          </a:bodyPr>
          <a:lstStyle/>
          <a:p>
            <a:pPr algn="ctr"/>
            <a:r>
              <a:rPr lang="en-US" sz="3600" dirty="0"/>
              <a:t>How to Avoid Security Incidents</a:t>
            </a:r>
          </a:p>
        </p:txBody>
      </p:sp>
      <p:graphicFrame>
        <p:nvGraphicFramePr>
          <p:cNvPr id="6" name="Content Placeholder 2" descr="Always encrypt files being sent by email, including to the PDPDCS Help Desk.&#10;Use the digital Pre-Scholarship Agreements and Exit Certifications to avoid uploading a document to the wrong scholar record. &#10;Implement a file naming convention to track files associated with each scholar’s record: PSA_J_DOE.pdf.">
            <a:extLst>
              <a:ext uri="{FF2B5EF4-FFF2-40B4-BE49-F238E27FC236}">
                <a16:creationId xmlns:a16="http://schemas.microsoft.com/office/drawing/2014/main" id="{F62BC109-4C47-791D-50EE-9F8D7764565D}"/>
              </a:ext>
            </a:extLst>
          </p:cNvPr>
          <p:cNvGraphicFramePr>
            <a:graphicFrameLocks noGrp="1"/>
          </p:cNvGraphicFramePr>
          <p:nvPr>
            <p:ph sz="quarter" idx="1"/>
            <p:extLst>
              <p:ext uri="{D42A27DB-BD31-4B8C-83A1-F6EECF244321}">
                <p14:modId xmlns:p14="http://schemas.microsoft.com/office/powerpoint/2010/main" val="4290480343"/>
              </p:ext>
            </p:extLst>
          </p:nvPr>
        </p:nvGraphicFramePr>
        <p:xfrm>
          <a:off x="304800" y="1524000"/>
          <a:ext cx="8458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16BEB1F-E942-4467-90DD-822312F1C48F}"/>
              </a:ext>
            </a:extLst>
          </p:cNvPr>
          <p:cNvSpPr>
            <a:spLocks noGrp="1"/>
          </p:cNvSpPr>
          <p:nvPr>
            <p:ph type="sldNum" sz="quarter" idx="12"/>
          </p:nvPr>
        </p:nvSpPr>
        <p:spPr/>
        <p:txBody>
          <a:bodyPr/>
          <a:lstStyle/>
          <a:p>
            <a:fld id="{78FEA6AD-5963-42A3-B799-50DDE2FA9A33}" type="slidenum">
              <a:rPr lang="en-US" smtClean="0"/>
              <a:pPr/>
              <a:t>58</a:t>
            </a:fld>
            <a:endParaRPr lang="en-US" dirty="0"/>
          </a:p>
        </p:txBody>
      </p:sp>
    </p:spTree>
    <p:extLst>
      <p:ext uri="{BB962C8B-B14F-4D97-AF65-F5344CB8AC3E}">
        <p14:creationId xmlns:p14="http://schemas.microsoft.com/office/powerpoint/2010/main" val="6460162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E40814-C69C-4D39-BF24-7C778C9738A0}"/>
              </a:ext>
            </a:extLst>
          </p:cNvPr>
          <p:cNvSpPr>
            <a:spLocks noGrp="1"/>
          </p:cNvSpPr>
          <p:nvPr>
            <p:ph type="title" idx="4294967295"/>
          </p:nvPr>
        </p:nvSpPr>
        <p:spPr>
          <a:xfrm>
            <a:off x="838200" y="2743200"/>
            <a:ext cx="7391400" cy="1371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ts val="700"/>
              </a:spcBef>
              <a:spcAft>
                <a:spcPts val="0"/>
              </a:spcAft>
              <a:buClr>
                <a:srgbClr val="243352"/>
              </a:buClr>
              <a:buSzPct val="100000"/>
              <a:buFont typeface="Arial" panose="020B0604020202020204" pitchFamily="34" charset="0"/>
              <a:buNone/>
              <a:tabLst/>
              <a:defRPr/>
            </a:pPr>
            <a:r>
              <a:rPr kumimoji="0" lang="en-US" sz="4000" b="0" i="0" u="none" strike="noStrike" kern="1200" cap="none" spc="0" normalizeH="0" baseline="0" noProof="0" dirty="0">
                <a:ln>
                  <a:noFill/>
                </a:ln>
                <a:solidFill>
                  <a:schemeClr val="bg1"/>
                </a:solidFill>
                <a:effectLst/>
                <a:uLnTx/>
                <a:uFillTx/>
                <a:latin typeface="Montserrat SemiBold" panose="00000700000000000000" pitchFamily="2" charset="0"/>
                <a:ea typeface="+mn-ea"/>
                <a:cs typeface="+mn-cs"/>
              </a:rPr>
              <a:t>Resources and Support</a:t>
            </a:r>
          </a:p>
        </p:txBody>
      </p:sp>
    </p:spTree>
    <p:extLst>
      <p:ext uri="{BB962C8B-B14F-4D97-AF65-F5344CB8AC3E}">
        <p14:creationId xmlns:p14="http://schemas.microsoft.com/office/powerpoint/2010/main" val="2036096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66569D-DE91-420D-9E72-944CFD2694C5}"/>
              </a:ext>
            </a:extLst>
          </p:cNvPr>
          <p:cNvSpPr>
            <a:spLocks noGrp="1"/>
          </p:cNvSpPr>
          <p:nvPr>
            <p:ph type="title" idx="4294967295"/>
          </p:nvPr>
        </p:nvSpPr>
        <p:spPr>
          <a:xfrm>
            <a:off x="800100" y="2743200"/>
            <a:ext cx="7543800" cy="1600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ts val="700"/>
              </a:spcBef>
              <a:spcAft>
                <a:spcPts val="0"/>
              </a:spcAft>
              <a:buClr>
                <a:srgbClr val="243352"/>
              </a:buClr>
              <a:buSzPct val="100000"/>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Montserrat SemiBold" panose="00000700000000000000" pitchFamily="2" charset="0"/>
                <a:ea typeface="+mn-ea"/>
                <a:cs typeface="+mn-cs"/>
              </a:rPr>
              <a:t>Grant Priorities and Requirements</a:t>
            </a:r>
          </a:p>
        </p:txBody>
      </p:sp>
    </p:spTree>
    <p:extLst>
      <p:ext uri="{BB962C8B-B14F-4D97-AF65-F5344CB8AC3E}">
        <p14:creationId xmlns:p14="http://schemas.microsoft.com/office/powerpoint/2010/main" val="24116226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noAutofit/>
          </a:bodyPr>
          <a:lstStyle/>
          <a:p>
            <a:r>
              <a:rPr lang="en-US" sz="3600" dirty="0"/>
              <a:t>Always Read System Emails</a:t>
            </a:r>
          </a:p>
        </p:txBody>
      </p:sp>
      <p:sp>
        <p:nvSpPr>
          <p:cNvPr id="7171" name="Rectangle 3"/>
          <p:cNvSpPr>
            <a:spLocks noGrp="1" noChangeArrowheads="1"/>
          </p:cNvSpPr>
          <p:nvPr>
            <p:ph sz="quarter" idx="1"/>
          </p:nvPr>
        </p:nvSpPr>
        <p:spPr/>
        <p:txBody>
          <a:bodyPr>
            <a:normAutofit/>
          </a:bodyPr>
          <a:lstStyle/>
          <a:p>
            <a:r>
              <a:rPr lang="en-US" dirty="0"/>
              <a:t>Notifications regarding system</a:t>
            </a:r>
            <a:br>
              <a:rPr lang="en-US" dirty="0"/>
            </a:br>
            <a:r>
              <a:rPr lang="en-US" dirty="0"/>
              <a:t>or policy changes as well as </a:t>
            </a:r>
            <a:br>
              <a:rPr lang="en-US" dirty="0"/>
            </a:br>
            <a:r>
              <a:rPr lang="en-US" dirty="0"/>
              <a:t>data submission reminders </a:t>
            </a:r>
            <a:br>
              <a:rPr lang="en-US" dirty="0"/>
            </a:br>
            <a:r>
              <a:rPr lang="en-US" dirty="0"/>
              <a:t>are sent via email.</a:t>
            </a:r>
          </a:p>
          <a:p>
            <a:endParaRPr lang="en-US" dirty="0"/>
          </a:p>
        </p:txBody>
      </p:sp>
      <p:pic>
        <p:nvPicPr>
          <p:cNvPr id="3" name="Picture 2">
            <a:extLst>
              <a:ext uri="{FF2B5EF4-FFF2-40B4-BE49-F238E27FC236}">
                <a16:creationId xmlns:a16="http://schemas.microsoft.com/office/drawing/2014/main" id="{EE89963B-38D1-4C5D-B7AD-EB6E9ABD6A2E}"/>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396341" y="1223659"/>
            <a:ext cx="1800512" cy="2473340"/>
          </a:xfrm>
          <a:prstGeom prst="rect">
            <a:avLst/>
          </a:prstGeom>
        </p:spPr>
      </p:pic>
      <p:sp>
        <p:nvSpPr>
          <p:cNvPr id="9" name="Rectangle: Rounded Corners 8">
            <a:extLst>
              <a:ext uri="{FF2B5EF4-FFF2-40B4-BE49-F238E27FC236}">
                <a16:creationId xmlns:a16="http://schemas.microsoft.com/office/drawing/2014/main" id="{E1C0B1D3-458B-4BCE-A7C3-A73A2F8E3148}"/>
              </a:ext>
              <a:ext uri="{C183D7F6-B498-43B3-948B-1728B52AA6E4}">
                <adec:decorative xmlns:adec="http://schemas.microsoft.com/office/drawing/2017/decorative" val="1"/>
              </a:ext>
            </a:extLst>
          </p:cNvPr>
          <p:cNvSpPr/>
          <p:nvPr/>
        </p:nvSpPr>
        <p:spPr>
          <a:xfrm>
            <a:off x="685801" y="3776359"/>
            <a:ext cx="7619999" cy="2057400"/>
          </a:xfrm>
          <a:prstGeom prst="roundRect">
            <a:avLst>
              <a:gd name="adj" fmla="val 10710"/>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3">
            <a:extLst>
              <a:ext uri="{FF2B5EF4-FFF2-40B4-BE49-F238E27FC236}">
                <a16:creationId xmlns:a16="http://schemas.microsoft.com/office/drawing/2014/main" id="{7C92FAF7-B939-42A3-9929-6824A004B409}"/>
              </a:ext>
            </a:extLst>
          </p:cNvPr>
          <p:cNvSpPr txBox="1">
            <a:spLocks noChangeArrowheads="1"/>
          </p:cNvSpPr>
          <p:nvPr/>
        </p:nvSpPr>
        <p:spPr>
          <a:xfrm>
            <a:off x="838200" y="3887499"/>
            <a:ext cx="7391400" cy="1946260"/>
          </a:xfrm>
          <a:prstGeom prst="rect">
            <a:avLst/>
          </a:prstGeom>
        </p:spPr>
        <p:txBody>
          <a:bodyPr vert="horz">
            <a:normAutofit/>
          </a:bodyPr>
          <a:lstStyle>
            <a:lvl1pPr marL="320040" indent="-320040" algn="l" rtl="0" eaLnBrk="1" latinLnBrk="0" hangingPunct="1">
              <a:spcBef>
                <a:spcPts val="700"/>
              </a:spcBef>
              <a:buClr>
                <a:srgbClr val="243352"/>
              </a:buClr>
              <a:buSzPct val="100000"/>
              <a:buFont typeface="Arial" panose="020B0604020202020204"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1A88AD"/>
              </a:buClr>
              <a:buSzPct val="80000"/>
              <a:buFont typeface="Arial" panose="020B0604020202020204" pitchFamily="34" charset="0"/>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4ABCE4"/>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87D2ED"/>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243352"/>
              </a:buClr>
              <a:buSzPct val="50000"/>
              <a:buFont typeface="Arial" panose="020B0604020202020204" pitchFamily="34" charset="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4488" lvl="1" indent="-344488">
              <a:buFont typeface="Wingdings" panose="05000000000000000000" pitchFamily="2" charset="2"/>
              <a:buChar char="q"/>
            </a:pPr>
            <a:r>
              <a:rPr lang="en-US" sz="2400" dirty="0">
                <a:latin typeface="Montserrat" panose="00000500000000000000" pitchFamily="2" charset="0"/>
              </a:rPr>
              <a:t>Please add </a:t>
            </a:r>
            <a:r>
              <a:rPr lang="en-US" sz="2400" dirty="0">
                <a:latin typeface="Montserrat" panose="00000500000000000000" pitchFamily="2" charset="0"/>
                <a:hlinkClick r:id="rId4"/>
              </a:rPr>
              <a:t>serviceobligation@ed.gov</a:t>
            </a:r>
            <a:r>
              <a:rPr lang="en-US" sz="2400" dirty="0">
                <a:latin typeface="Montserrat" panose="00000500000000000000" pitchFamily="2" charset="0"/>
              </a:rPr>
              <a:t> to your contact list.</a:t>
            </a:r>
          </a:p>
          <a:p>
            <a:pPr marL="344488" lvl="1" indent="-344488">
              <a:buFont typeface="Wingdings" panose="05000000000000000000" pitchFamily="2" charset="2"/>
              <a:buChar char="q"/>
            </a:pPr>
            <a:r>
              <a:rPr lang="en-US" sz="2400" dirty="0">
                <a:latin typeface="Montserrat" panose="00000500000000000000" pitchFamily="2" charset="0"/>
              </a:rPr>
              <a:t>Check your email settings to be sure emails from this account are not marked as spam.</a:t>
            </a:r>
            <a:endParaRPr lang="en-US" sz="2400" b="1" dirty="0">
              <a:solidFill>
                <a:srgbClr val="002060"/>
              </a:solidFill>
              <a:latin typeface="Montserrat" panose="00000500000000000000" pitchFamily="2" charset="0"/>
            </a:endParaRPr>
          </a:p>
        </p:txBody>
      </p:sp>
      <p:sp>
        <p:nvSpPr>
          <p:cNvPr id="4" name="Slide Number Placeholder 2"/>
          <p:cNvSpPr>
            <a:spLocks noGrp="1"/>
          </p:cNvSpPr>
          <p:nvPr>
            <p:ph type="sldNum" sz="quarter" idx="12"/>
          </p:nvPr>
        </p:nvSpPr>
        <p:spPr/>
        <p:txBody>
          <a:bodyPr>
            <a:noAutofit/>
          </a:bodyPr>
          <a:lstStyle/>
          <a:p>
            <a:fld id="{78FEA6AD-5963-42A3-B799-50DDE2FA9A33}" type="slidenum">
              <a:rPr lang="en-US" smtClean="0"/>
              <a:pPr/>
              <a:t>60</a:t>
            </a:fld>
            <a:endParaRPr lang="en-US" dirty="0"/>
          </a:p>
        </p:txBody>
      </p:sp>
    </p:spTree>
    <p:extLst>
      <p:ext uri="{BB962C8B-B14F-4D97-AF65-F5344CB8AC3E}">
        <p14:creationId xmlns:p14="http://schemas.microsoft.com/office/powerpoint/2010/main" val="143426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E46C25-9B85-4B0F-83D4-DCCC69617945}"/>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811823" y="3344558"/>
            <a:ext cx="3575959" cy="2446642"/>
          </a:xfrm>
          <a:prstGeom prst="rect">
            <a:avLst/>
          </a:prstGeom>
        </p:spPr>
      </p:pic>
      <p:sp>
        <p:nvSpPr>
          <p:cNvPr id="2" name="Title 1"/>
          <p:cNvSpPr>
            <a:spLocks noGrp="1"/>
          </p:cNvSpPr>
          <p:nvPr>
            <p:ph type="title"/>
          </p:nvPr>
        </p:nvSpPr>
        <p:spPr/>
        <p:txBody>
          <a:bodyPr>
            <a:noAutofit/>
          </a:bodyPr>
          <a:lstStyle/>
          <a:p>
            <a:r>
              <a:rPr lang="en-US" sz="3600" dirty="0"/>
              <a:t>Support Using PDPDCS: </a:t>
            </a:r>
            <a:br>
              <a:rPr lang="en-US" sz="3600" dirty="0"/>
            </a:br>
            <a:r>
              <a:rPr lang="en-US" sz="3600" dirty="0"/>
              <a:t>Website Resources</a:t>
            </a:r>
          </a:p>
        </p:txBody>
      </p:sp>
      <p:sp>
        <p:nvSpPr>
          <p:cNvPr id="4" name="Content Placeholder 3"/>
          <p:cNvSpPr>
            <a:spLocks noGrp="1"/>
          </p:cNvSpPr>
          <p:nvPr>
            <p:ph sz="quarter" idx="1"/>
          </p:nvPr>
        </p:nvSpPr>
        <p:spPr/>
        <p:txBody>
          <a:bodyPr>
            <a:normAutofit/>
          </a:bodyPr>
          <a:lstStyle/>
          <a:p>
            <a:pPr>
              <a:defRPr/>
            </a:pPr>
            <a:r>
              <a:rPr lang="en-US" dirty="0"/>
              <a:t>PDPDCS resources include:</a:t>
            </a:r>
          </a:p>
          <a:p>
            <a:pPr lvl="1">
              <a:buSzPct val="100000"/>
              <a:buFont typeface="Courier New" panose="02070309020205020404" pitchFamily="49" charset="0"/>
              <a:buChar char="o"/>
              <a:defRPr/>
            </a:pPr>
            <a:r>
              <a:rPr lang="en-US" dirty="0"/>
              <a:t>A closed-captioned recording of this webinar will be made available (</a:t>
            </a:r>
            <a:r>
              <a:rPr lang="en-US" dirty="0">
                <a:hlinkClick r:id="rId4"/>
              </a:rPr>
              <a:t>https://pdp.ed.gov/OSEP/Home/Training</a:t>
            </a:r>
            <a:r>
              <a:rPr lang="en-US" dirty="0"/>
              <a:t>). </a:t>
            </a:r>
          </a:p>
          <a:p>
            <a:pPr lvl="1">
              <a:buSzPct val="100000"/>
              <a:buFont typeface="Courier New" panose="02070309020205020404" pitchFamily="49" charset="0"/>
              <a:buChar char="o"/>
              <a:defRPr/>
            </a:pPr>
            <a:r>
              <a:rPr lang="en-US" dirty="0"/>
              <a:t>PDPDCS Frequently </a:t>
            </a:r>
            <a:br>
              <a:rPr lang="en-US" dirty="0"/>
            </a:br>
            <a:r>
              <a:rPr lang="en-US" dirty="0"/>
              <a:t>Asked Questions </a:t>
            </a:r>
            <a:br>
              <a:rPr lang="en-US" dirty="0"/>
            </a:br>
            <a:r>
              <a:rPr lang="en-US" dirty="0"/>
              <a:t>(</a:t>
            </a:r>
            <a:r>
              <a:rPr lang="en-US" dirty="0">
                <a:hlinkClick r:id="rId5"/>
              </a:rPr>
              <a:t>https://pdp.ed.gov/</a:t>
            </a:r>
            <a:br>
              <a:rPr lang="en-US" dirty="0">
                <a:hlinkClick r:id="rId5"/>
              </a:rPr>
            </a:br>
            <a:r>
              <a:rPr lang="en-US" dirty="0">
                <a:hlinkClick r:id="rId5"/>
              </a:rPr>
              <a:t>OSEP/Home/dcsfaq</a:t>
            </a:r>
            <a:r>
              <a:rPr lang="en-US" dirty="0"/>
              <a:t>).</a:t>
            </a:r>
          </a:p>
        </p:txBody>
      </p:sp>
      <p:sp>
        <p:nvSpPr>
          <p:cNvPr id="3" name="Slide Number Placeholder 2"/>
          <p:cNvSpPr>
            <a:spLocks noGrp="1"/>
          </p:cNvSpPr>
          <p:nvPr>
            <p:ph type="sldNum" sz="quarter" idx="12"/>
          </p:nvPr>
        </p:nvSpPr>
        <p:spPr/>
        <p:txBody>
          <a:bodyPr>
            <a:noAutofit/>
          </a:bodyPr>
          <a:lstStyle/>
          <a:p>
            <a:fld id="{78FEA6AD-5963-42A3-B799-50DDE2FA9A33}" type="slidenum">
              <a:rPr lang="en-US" smtClean="0"/>
              <a:pPr/>
              <a:t>61</a:t>
            </a:fld>
            <a:endParaRPr lang="en-US" dirty="0"/>
          </a:p>
        </p:txBody>
      </p:sp>
      <p:pic>
        <p:nvPicPr>
          <p:cNvPr id="7" name="Picture 6">
            <a:extLst>
              <a:ext uri="{FF2B5EF4-FFF2-40B4-BE49-F238E27FC236}">
                <a16:creationId xmlns:a16="http://schemas.microsoft.com/office/drawing/2014/main" id="{B915833C-7FE7-421D-A468-6654BAD5CE0D}"/>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67198" y="3223031"/>
            <a:ext cx="4665207" cy="3025369"/>
          </a:xfrm>
          <a:prstGeom prst="rect">
            <a:avLst/>
          </a:prstGeom>
        </p:spPr>
      </p:pic>
    </p:spTree>
    <p:extLst>
      <p:ext uri="{BB962C8B-B14F-4D97-AF65-F5344CB8AC3E}">
        <p14:creationId xmlns:p14="http://schemas.microsoft.com/office/powerpoint/2010/main" val="29960849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EB2C-44AC-A91D-4DC1-F167A98EA43F}"/>
              </a:ext>
            </a:extLst>
          </p:cNvPr>
          <p:cNvSpPr>
            <a:spLocks noGrp="1"/>
          </p:cNvSpPr>
          <p:nvPr>
            <p:ph type="title"/>
          </p:nvPr>
        </p:nvSpPr>
        <p:spPr/>
        <p:txBody>
          <a:bodyPr/>
          <a:lstStyle/>
          <a:p>
            <a:r>
              <a:rPr lang="en-US" sz="3600" dirty="0"/>
              <a:t>Required Scholar Information</a:t>
            </a:r>
          </a:p>
        </p:txBody>
      </p:sp>
      <p:pic>
        <p:nvPicPr>
          <p:cNvPr id="8" name="Content Placeholder 7" descr="Screenshot of Required Scholar Information resource">
            <a:extLst>
              <a:ext uri="{FF2B5EF4-FFF2-40B4-BE49-F238E27FC236}">
                <a16:creationId xmlns:a16="http://schemas.microsoft.com/office/drawing/2014/main" id="{26DA1FF0-66B2-CEB2-033A-4155E277A126}"/>
              </a:ext>
            </a:extLst>
          </p:cNvPr>
          <p:cNvPicPr>
            <a:picLocks noGrp="1" noChangeAspect="1"/>
          </p:cNvPicPr>
          <p:nvPr>
            <p:ph sz="quarter" idx="1"/>
          </p:nvPr>
        </p:nvPicPr>
        <p:blipFill>
          <a:blip r:embed="rId3"/>
          <a:stretch>
            <a:fillRect/>
          </a:stretch>
        </p:blipFill>
        <p:spPr>
          <a:xfrm>
            <a:off x="412750" y="1589567"/>
            <a:ext cx="3886200" cy="4370991"/>
          </a:xfrm>
          <a:effectLst>
            <a:outerShdw blurRad="50800" dist="38100" dir="5400000" algn="t" rotWithShape="0">
              <a:prstClr val="black">
                <a:alpha val="40000"/>
              </a:prstClr>
            </a:outerShdw>
          </a:effectLst>
        </p:spPr>
      </p:pic>
      <p:sp>
        <p:nvSpPr>
          <p:cNvPr id="6" name="Content Placeholder 5">
            <a:extLst>
              <a:ext uri="{FF2B5EF4-FFF2-40B4-BE49-F238E27FC236}">
                <a16:creationId xmlns:a16="http://schemas.microsoft.com/office/drawing/2014/main" id="{E0781F40-30D9-C270-A47E-2D7A924D4787}"/>
              </a:ext>
            </a:extLst>
          </p:cNvPr>
          <p:cNvSpPr>
            <a:spLocks noGrp="1"/>
          </p:cNvSpPr>
          <p:nvPr>
            <p:ph sz="quarter" idx="2"/>
          </p:nvPr>
        </p:nvSpPr>
        <p:spPr>
          <a:xfrm>
            <a:off x="4572000" y="1589567"/>
            <a:ext cx="4159101" cy="4572000"/>
          </a:xfrm>
        </p:spPr>
        <p:txBody>
          <a:bodyPr>
            <a:normAutofit fontScale="92500"/>
          </a:bodyPr>
          <a:lstStyle/>
          <a:p>
            <a:r>
              <a:rPr lang="en-US" dirty="0"/>
              <a:t>Reference document to assist grantees with collecting information from scholars</a:t>
            </a:r>
          </a:p>
          <a:p>
            <a:r>
              <a:rPr lang="en-US" dirty="0"/>
              <a:t>Not to be submitted into PDPDCS</a:t>
            </a:r>
          </a:p>
          <a:p>
            <a:r>
              <a:rPr lang="en-US" dirty="0"/>
              <a:t>Adhere to privacy protections</a:t>
            </a:r>
          </a:p>
        </p:txBody>
      </p:sp>
    </p:spTree>
    <p:extLst>
      <p:ext uri="{BB962C8B-B14F-4D97-AF65-F5344CB8AC3E}">
        <p14:creationId xmlns:p14="http://schemas.microsoft.com/office/powerpoint/2010/main" val="16136269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noAutofit/>
          </a:bodyPr>
          <a:lstStyle/>
          <a:p>
            <a:r>
              <a:rPr lang="en-US" sz="3600" dirty="0"/>
              <a:t>Support Using PDPDCS: </a:t>
            </a:r>
            <a:br>
              <a:rPr lang="en-US" sz="3600" dirty="0"/>
            </a:br>
            <a:r>
              <a:rPr lang="en-US" sz="3600" dirty="0"/>
              <a:t>Help Desk</a:t>
            </a:r>
          </a:p>
        </p:txBody>
      </p:sp>
      <p:sp>
        <p:nvSpPr>
          <p:cNvPr id="8195" name="Rectangle 3"/>
          <p:cNvSpPr>
            <a:spLocks noGrp="1" noChangeArrowheads="1"/>
          </p:cNvSpPr>
          <p:nvPr>
            <p:ph sz="quarter" idx="1"/>
          </p:nvPr>
        </p:nvSpPr>
        <p:spPr>
          <a:xfrm>
            <a:off x="304800" y="1371600"/>
            <a:ext cx="8458200" cy="4495800"/>
          </a:xfrm>
        </p:spPr>
        <p:txBody>
          <a:bodyPr>
            <a:noAutofit/>
          </a:bodyPr>
          <a:lstStyle/>
          <a:p>
            <a:pPr>
              <a:defRPr/>
            </a:pPr>
            <a:r>
              <a:rPr lang="en-US" sz="2300" dirty="0"/>
              <a:t>The PDPDCS Help Desk is available by phone or email to answer questions you or your scholars may have regarding the PDPDCS. Help Desk support is available:</a:t>
            </a:r>
          </a:p>
          <a:p>
            <a:pPr lvl="1">
              <a:buFont typeface="Courier New" panose="02070309020205020404" pitchFamily="49" charset="0"/>
              <a:buChar char="o"/>
              <a:defRPr/>
            </a:pPr>
            <a:r>
              <a:rPr lang="en-US" sz="2000" dirty="0"/>
              <a:t>Monday through Friday from 8 am to 8 pm, ET.</a:t>
            </a:r>
          </a:p>
          <a:p>
            <a:pPr lvl="1">
              <a:buFont typeface="Courier New" panose="02070309020205020404" pitchFamily="49" charset="0"/>
              <a:buChar char="o"/>
              <a:defRPr/>
            </a:pPr>
            <a:r>
              <a:rPr lang="en-US" sz="2000" dirty="0"/>
              <a:t>Email: </a:t>
            </a:r>
            <a:r>
              <a:rPr lang="en-US" sz="2000" dirty="0">
                <a:hlinkClick r:id="rId3"/>
              </a:rPr>
              <a:t>serviceobligation@ed.gov</a:t>
            </a:r>
            <a:r>
              <a:rPr lang="en-US" sz="2000" dirty="0"/>
              <a:t>.</a:t>
            </a:r>
          </a:p>
          <a:p>
            <a:pPr lvl="1">
              <a:buFont typeface="Courier New" panose="02070309020205020404" pitchFamily="49" charset="0"/>
              <a:buChar char="o"/>
              <a:defRPr/>
            </a:pPr>
            <a:r>
              <a:rPr lang="en-US" sz="2000" dirty="0"/>
              <a:t>Toll Free Hotline: 1-800-285-6276.</a:t>
            </a:r>
          </a:p>
          <a:p>
            <a:pPr lvl="1">
              <a:buFont typeface="Courier New" panose="02070309020205020404" pitchFamily="49" charset="0"/>
              <a:buChar char="o"/>
              <a:defRPr/>
            </a:pPr>
            <a:r>
              <a:rPr lang="en-US" sz="2000" dirty="0"/>
              <a:t>If someone is not available when you call, please leave a message. A Help Desk operator will return your message within one business day.</a:t>
            </a:r>
          </a:p>
          <a:p>
            <a:pPr>
              <a:spcBef>
                <a:spcPts val="1200"/>
              </a:spcBef>
              <a:defRPr/>
            </a:pPr>
            <a:r>
              <a:rPr lang="en-US" sz="2300" dirty="0"/>
              <a:t>A designated specialist can also spend additional time walking you through components of the PDPDCS. Just contact the Help Desk to set up an appointment.</a:t>
            </a:r>
          </a:p>
          <a:p>
            <a:pPr marL="0" indent="0">
              <a:buNone/>
              <a:defRPr/>
            </a:pPr>
            <a:endParaRPr lang="en-US" sz="2000" dirty="0"/>
          </a:p>
          <a:p>
            <a:endParaRPr lang="en-US" sz="2000" dirty="0"/>
          </a:p>
        </p:txBody>
      </p:sp>
      <p:sp>
        <p:nvSpPr>
          <p:cNvPr id="4" name="Slide Number Placeholder 2"/>
          <p:cNvSpPr>
            <a:spLocks noGrp="1"/>
          </p:cNvSpPr>
          <p:nvPr>
            <p:ph type="sldNum" sz="quarter" idx="12"/>
          </p:nvPr>
        </p:nvSpPr>
        <p:spPr/>
        <p:txBody>
          <a:bodyPr>
            <a:noAutofit/>
          </a:bodyPr>
          <a:lstStyle/>
          <a:p>
            <a:fld id="{78FEA6AD-5963-42A3-B799-50DDE2FA9A33}" type="slidenum">
              <a:rPr lang="en-US" smtClean="0"/>
              <a:pPr/>
              <a:t>63</a:t>
            </a:fld>
            <a:endParaRPr lang="en-US" dirty="0"/>
          </a:p>
        </p:txBody>
      </p:sp>
    </p:spTree>
    <p:extLst>
      <p:ext uri="{BB962C8B-B14F-4D97-AF65-F5344CB8AC3E}">
        <p14:creationId xmlns:p14="http://schemas.microsoft.com/office/powerpoint/2010/main" val="42059329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Questions and Discussion</a:t>
            </a:r>
          </a:p>
        </p:txBody>
      </p:sp>
      <p:sp>
        <p:nvSpPr>
          <p:cNvPr id="4" name="Content Placeholder 3"/>
          <p:cNvSpPr>
            <a:spLocks noGrp="1"/>
          </p:cNvSpPr>
          <p:nvPr>
            <p:ph sz="quarter" idx="1"/>
          </p:nvPr>
        </p:nvSpPr>
        <p:spPr/>
        <p:txBody>
          <a:bodyPr>
            <a:normAutofit/>
          </a:bodyPr>
          <a:lstStyle/>
          <a:p>
            <a:pPr marL="0" indent="0">
              <a:spcBef>
                <a:spcPts val="1200"/>
              </a:spcBef>
              <a:buNone/>
            </a:pPr>
            <a:r>
              <a:rPr lang="en-US" dirty="0"/>
              <a:t>We want your feedback! Please respond to the Teams poll or SurveyMonkey poll. </a:t>
            </a:r>
            <a:br>
              <a:rPr lang="en-US" dirty="0"/>
            </a:br>
            <a:endParaRPr lang="en-US" sz="1800" dirty="0"/>
          </a:p>
          <a:p>
            <a:pPr marL="0" indent="0" algn="ctr">
              <a:buNone/>
            </a:pPr>
            <a:r>
              <a:rPr lang="en-US" sz="4800" b="1" dirty="0"/>
              <a:t>More questions?</a:t>
            </a:r>
          </a:p>
          <a:p>
            <a:pPr marL="0" indent="0" algn="ctr">
              <a:buNone/>
            </a:pPr>
            <a:r>
              <a:rPr lang="en-US" b="1" i="1" dirty="0"/>
              <a:t>PDPDCS Help Desk</a:t>
            </a:r>
          </a:p>
          <a:p>
            <a:pPr marL="365760" lvl="1" indent="0" algn="ctr">
              <a:buNone/>
            </a:pPr>
            <a:r>
              <a:rPr lang="en-US" dirty="0"/>
              <a:t>Support available from 8 am to 8 pm EST</a:t>
            </a:r>
          </a:p>
          <a:p>
            <a:pPr marL="365760" lvl="1" indent="0" algn="ctr">
              <a:buNone/>
            </a:pPr>
            <a:r>
              <a:rPr lang="en-US" dirty="0"/>
              <a:t>Monday through Friday</a:t>
            </a:r>
          </a:p>
          <a:p>
            <a:pPr marL="365760" lvl="1" indent="0" algn="ctr">
              <a:buNone/>
            </a:pPr>
            <a:r>
              <a:rPr lang="en-US" dirty="0"/>
              <a:t>1-800-285-6276</a:t>
            </a:r>
          </a:p>
          <a:p>
            <a:pPr marL="365760" lvl="1" indent="0" algn="ctr">
              <a:buNone/>
            </a:pPr>
            <a:r>
              <a:rPr lang="en-US" dirty="0">
                <a:hlinkClick r:id="rId3"/>
              </a:rPr>
              <a:t>serviceobligation@ed.gov</a:t>
            </a:r>
            <a:endParaRPr lang="en-US" dirty="0"/>
          </a:p>
          <a:p>
            <a:endParaRPr lang="en-US" dirty="0"/>
          </a:p>
        </p:txBody>
      </p:sp>
      <p:sp>
        <p:nvSpPr>
          <p:cNvPr id="3" name="Slide Number Placeholder 2"/>
          <p:cNvSpPr>
            <a:spLocks noGrp="1"/>
          </p:cNvSpPr>
          <p:nvPr>
            <p:ph type="sldNum" sz="quarter" idx="12"/>
          </p:nvPr>
        </p:nvSpPr>
        <p:spPr/>
        <p:txBody>
          <a:bodyPr>
            <a:noAutofit/>
          </a:bodyPr>
          <a:lstStyle/>
          <a:p>
            <a:fld id="{78FEA6AD-5963-42A3-B799-50DDE2FA9A33}" type="slidenum">
              <a:rPr lang="en-US" smtClean="0"/>
              <a:pPr/>
              <a:t>64</a:t>
            </a:fld>
            <a:endParaRPr lang="en-US" dirty="0"/>
          </a:p>
        </p:txBody>
      </p:sp>
    </p:spTree>
    <p:extLst>
      <p:ext uri="{BB962C8B-B14F-4D97-AF65-F5344CB8AC3E}">
        <p14:creationId xmlns:p14="http://schemas.microsoft.com/office/powerpoint/2010/main" val="3661317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990600"/>
          </a:xfrm>
        </p:spPr>
        <p:txBody>
          <a:bodyPr>
            <a:noAutofit/>
          </a:bodyPr>
          <a:lstStyle/>
          <a:p>
            <a:r>
              <a:rPr lang="en-US" b="1" dirty="0"/>
              <a:t>325D</a:t>
            </a:r>
            <a:r>
              <a:rPr lang="en-US" dirty="0"/>
              <a:t> FY 2023 Priority (for 2024)</a:t>
            </a:r>
          </a:p>
        </p:txBody>
      </p:sp>
      <p:sp>
        <p:nvSpPr>
          <p:cNvPr id="3" name="Content Placeholder 2"/>
          <p:cNvSpPr>
            <a:spLocks noGrp="1"/>
          </p:cNvSpPr>
          <p:nvPr>
            <p:ph sz="quarter" idx="1"/>
          </p:nvPr>
        </p:nvSpPr>
        <p:spPr>
          <a:xfrm>
            <a:off x="152400" y="1371600"/>
            <a:ext cx="8991600" cy="4648200"/>
          </a:xfrm>
        </p:spPr>
        <p:txBody>
          <a:bodyPr>
            <a:noAutofit/>
          </a:bodyPr>
          <a:lstStyle/>
          <a:p>
            <a:pPr marL="0" indent="0">
              <a:buNone/>
            </a:pPr>
            <a:r>
              <a:rPr lang="en-US" sz="3200" b="1" dirty="0"/>
              <a:t>Preparation of Special Education, Early Intervention, and Related Services Leadership Personnel</a:t>
            </a:r>
          </a:p>
          <a:p>
            <a:pPr>
              <a:spcAft>
                <a:spcPts val="600"/>
              </a:spcAft>
            </a:pPr>
            <a:r>
              <a:rPr lang="en-US" sz="2600" dirty="0"/>
              <a:t>Ph.D. or Ed.D. program to increased qualified personnel in leadership and research positions</a:t>
            </a:r>
          </a:p>
          <a:p>
            <a:r>
              <a:rPr lang="en-US" sz="2600" dirty="0"/>
              <a:t>Prepares graduates for:</a:t>
            </a:r>
          </a:p>
          <a:p>
            <a:pPr lvl="1"/>
            <a:r>
              <a:rPr lang="en-US" sz="2200" dirty="0"/>
              <a:t>Leadership positions as researchers </a:t>
            </a:r>
          </a:p>
          <a:p>
            <a:pPr lvl="1"/>
            <a:r>
              <a:rPr lang="en-US" sz="2200" dirty="0"/>
              <a:t>Special education/early intervention/</a:t>
            </a:r>
            <a:br>
              <a:rPr lang="en-US" sz="2200" dirty="0"/>
            </a:br>
            <a:r>
              <a:rPr lang="en-US" sz="2200" dirty="0"/>
              <a:t>related services personnel preparers in IHEs</a:t>
            </a:r>
          </a:p>
          <a:p>
            <a:pPr lvl="1"/>
            <a:r>
              <a:rPr lang="en-US" sz="2200" dirty="0"/>
              <a:t>Leaders in SEAs, LAs, LEAs, or EIS programs</a:t>
            </a:r>
          </a:p>
        </p:txBody>
      </p:sp>
      <p:sp>
        <p:nvSpPr>
          <p:cNvPr id="4" name="Slide Number Placeholder 3"/>
          <p:cNvSpPr>
            <a:spLocks noGrp="1"/>
          </p:cNvSpPr>
          <p:nvPr>
            <p:ph type="sldNum" sz="quarter" idx="12"/>
          </p:nvPr>
        </p:nvSpPr>
        <p:spPr>
          <a:xfrm>
            <a:off x="8376559" y="6400800"/>
            <a:ext cx="533400" cy="244476"/>
          </a:xfrm>
        </p:spPr>
        <p:txBody>
          <a:bodyPr/>
          <a:lstStyle/>
          <a:p>
            <a:fld id="{78FEA6AD-5963-42A3-B799-50DDE2FA9A33}" type="slidenum">
              <a:rPr lang="en-US" smtClean="0"/>
              <a:pPr/>
              <a:t>7</a:t>
            </a:fld>
            <a:endParaRPr lang="en-US" dirty="0"/>
          </a:p>
        </p:txBody>
      </p:sp>
      <p:pic>
        <p:nvPicPr>
          <p:cNvPr id="7" name="Picture 6">
            <a:extLst>
              <a:ext uri="{FF2B5EF4-FFF2-40B4-BE49-F238E27FC236}">
                <a16:creationId xmlns:a16="http://schemas.microsoft.com/office/drawing/2014/main" id="{EB663955-C278-A927-FB7C-2EBD6DBB581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6792" y="3739581"/>
            <a:ext cx="1647146" cy="1647146"/>
          </a:xfrm>
          <a:prstGeom prst="rect">
            <a:avLst/>
          </a:prstGeom>
        </p:spPr>
      </p:pic>
    </p:spTree>
    <p:extLst>
      <p:ext uri="{BB962C8B-B14F-4D97-AF65-F5344CB8AC3E}">
        <p14:creationId xmlns:p14="http://schemas.microsoft.com/office/powerpoint/2010/main" val="56509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0500"/>
            <a:ext cx="8839200" cy="990600"/>
          </a:xfrm>
        </p:spPr>
        <p:txBody>
          <a:bodyPr>
            <a:noAutofit/>
          </a:bodyPr>
          <a:lstStyle/>
          <a:p>
            <a:r>
              <a:rPr lang="en-US" b="1" dirty="0"/>
              <a:t>325H</a:t>
            </a:r>
            <a:r>
              <a:rPr lang="en-US" dirty="0"/>
              <a:t> FY 2024 Priority</a:t>
            </a:r>
          </a:p>
        </p:txBody>
      </p:sp>
      <p:sp>
        <p:nvSpPr>
          <p:cNvPr id="3" name="Content Placeholder 2"/>
          <p:cNvSpPr>
            <a:spLocks noGrp="1"/>
          </p:cNvSpPr>
          <p:nvPr>
            <p:ph sz="quarter" idx="1"/>
          </p:nvPr>
        </p:nvSpPr>
        <p:spPr>
          <a:xfrm>
            <a:off x="152400" y="1371600"/>
            <a:ext cx="8991600" cy="4648200"/>
          </a:xfrm>
        </p:spPr>
        <p:txBody>
          <a:bodyPr>
            <a:noAutofit/>
          </a:bodyPr>
          <a:lstStyle/>
          <a:p>
            <a:pPr marL="0" indent="0">
              <a:buNone/>
            </a:pPr>
            <a:r>
              <a:rPr lang="en-US" sz="3200" b="1" dirty="0"/>
              <a:t>Doctoral Training Consortia Associated with High-Intensity Needs</a:t>
            </a:r>
            <a:endParaRPr lang="en-US" sz="3200" b="1" dirty="0">
              <a:highlight>
                <a:srgbClr val="D4DCEC"/>
              </a:highlight>
            </a:endParaRPr>
          </a:p>
          <a:p>
            <a:pPr>
              <a:spcAft>
                <a:spcPts val="600"/>
              </a:spcAft>
            </a:pPr>
            <a:r>
              <a:rPr lang="en-US" sz="2600" dirty="0"/>
              <a:t>Ph.D. or Ed.D. program to increased qualified personnel in leadership and research positions</a:t>
            </a:r>
          </a:p>
          <a:p>
            <a:pPr>
              <a:spcAft>
                <a:spcPts val="600"/>
              </a:spcAft>
            </a:pPr>
            <a:r>
              <a:rPr lang="en-US" sz="2600" dirty="0"/>
              <a:t>Consortia across multiple</a:t>
            </a:r>
            <a:br>
              <a:rPr lang="en-US" sz="2600" dirty="0"/>
            </a:br>
            <a:r>
              <a:rPr lang="en-US" sz="2600" dirty="0"/>
              <a:t>IHEs</a:t>
            </a:r>
          </a:p>
          <a:p>
            <a:pPr>
              <a:spcAft>
                <a:spcPts val="600"/>
              </a:spcAft>
            </a:pPr>
            <a:r>
              <a:rPr lang="en-US" sz="2600" dirty="0"/>
              <a:t>Prepares graduates </a:t>
            </a:r>
            <a:br>
              <a:rPr lang="en-US" sz="2600" dirty="0"/>
            </a:br>
            <a:r>
              <a:rPr lang="en-US" sz="2600" dirty="0"/>
              <a:t>for leadership positions</a:t>
            </a:r>
          </a:p>
        </p:txBody>
      </p:sp>
      <p:sp>
        <p:nvSpPr>
          <p:cNvPr id="4" name="Slide Number Placeholder 3"/>
          <p:cNvSpPr>
            <a:spLocks noGrp="1"/>
          </p:cNvSpPr>
          <p:nvPr>
            <p:ph type="sldNum" sz="quarter" idx="12"/>
          </p:nvPr>
        </p:nvSpPr>
        <p:spPr>
          <a:xfrm>
            <a:off x="8376559" y="6400800"/>
            <a:ext cx="533400" cy="244476"/>
          </a:xfrm>
        </p:spPr>
        <p:txBody>
          <a:bodyPr/>
          <a:lstStyle/>
          <a:p>
            <a:fld id="{78FEA6AD-5963-42A3-B799-50DDE2FA9A33}" type="slidenum">
              <a:rPr lang="en-US" smtClean="0"/>
              <a:pPr/>
              <a:t>8</a:t>
            </a:fld>
            <a:endParaRPr lang="en-US" dirty="0"/>
          </a:p>
        </p:txBody>
      </p:sp>
      <p:pic>
        <p:nvPicPr>
          <p:cNvPr id="8" name="Picture 7">
            <a:extLst>
              <a:ext uri="{FF2B5EF4-FFF2-40B4-BE49-F238E27FC236}">
                <a16:creationId xmlns:a16="http://schemas.microsoft.com/office/drawing/2014/main" id="{476FFECF-B499-2435-9D3B-E99F617CC04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3429000"/>
            <a:ext cx="3771900" cy="2514600"/>
          </a:xfrm>
          <a:prstGeom prst="rect">
            <a:avLst/>
          </a:prstGeom>
        </p:spPr>
      </p:pic>
    </p:spTree>
    <p:extLst>
      <p:ext uri="{BB962C8B-B14F-4D97-AF65-F5344CB8AC3E}">
        <p14:creationId xmlns:p14="http://schemas.microsoft.com/office/powerpoint/2010/main" val="792329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E809E-2A8E-7B31-A220-E83A279647C8}"/>
              </a:ext>
            </a:extLst>
          </p:cNvPr>
          <p:cNvSpPr>
            <a:spLocks noGrp="1"/>
          </p:cNvSpPr>
          <p:nvPr>
            <p:ph type="title"/>
          </p:nvPr>
        </p:nvSpPr>
        <p:spPr/>
        <p:txBody>
          <a:bodyPr/>
          <a:lstStyle/>
          <a:p>
            <a:r>
              <a:rPr lang="en-US" dirty="0"/>
              <a:t>325M FY 2024 Priority</a:t>
            </a:r>
          </a:p>
        </p:txBody>
      </p:sp>
      <p:sp>
        <p:nvSpPr>
          <p:cNvPr id="3" name="Content Placeholder 2">
            <a:extLst>
              <a:ext uri="{FF2B5EF4-FFF2-40B4-BE49-F238E27FC236}">
                <a16:creationId xmlns:a16="http://schemas.microsoft.com/office/drawing/2014/main" id="{06D3139F-C4D5-A8F9-DA2B-26A8705F7062}"/>
              </a:ext>
            </a:extLst>
          </p:cNvPr>
          <p:cNvSpPr>
            <a:spLocks noGrp="1"/>
          </p:cNvSpPr>
          <p:nvPr>
            <p:ph sz="quarter" idx="1"/>
          </p:nvPr>
        </p:nvSpPr>
        <p:spPr>
          <a:xfrm>
            <a:off x="231320" y="1518745"/>
            <a:ext cx="8605159" cy="4495800"/>
          </a:xfrm>
        </p:spPr>
        <p:txBody>
          <a:bodyPr>
            <a:normAutofit/>
          </a:bodyPr>
          <a:lstStyle/>
          <a:p>
            <a:pPr marL="0" indent="0">
              <a:buNone/>
            </a:pPr>
            <a:r>
              <a:rPr lang="en-US" sz="3200" b="1" dirty="0"/>
              <a:t>Personnel Preparation of Special Education, Early Intervention, and Related Services Personnel at HBCUs, TCCUs, and other MSIs</a:t>
            </a:r>
          </a:p>
          <a:p>
            <a:r>
              <a:rPr lang="en-US" sz="2800" dirty="0"/>
              <a:t>Bachelor's degree, certification,</a:t>
            </a:r>
            <a:r>
              <a:rPr lang="en-US" sz="2800" baseline="30000" dirty="0"/>
              <a:t> </a:t>
            </a:r>
            <a:r>
              <a:rPr lang="en-US" sz="2800" dirty="0"/>
              <a:t>master's degree, educational specialist degree, or clinical doctoral degree</a:t>
            </a:r>
          </a:p>
          <a:p>
            <a:r>
              <a:rPr lang="en-US" sz="2800" dirty="0"/>
              <a:t>Includes scholars preparing for dual certification </a:t>
            </a:r>
          </a:p>
          <a:p>
            <a:endParaRPr lang="en-US" sz="2800" dirty="0"/>
          </a:p>
        </p:txBody>
      </p:sp>
      <p:sp>
        <p:nvSpPr>
          <p:cNvPr id="4" name="Slide Number Placeholder 3">
            <a:extLst>
              <a:ext uri="{FF2B5EF4-FFF2-40B4-BE49-F238E27FC236}">
                <a16:creationId xmlns:a16="http://schemas.microsoft.com/office/drawing/2014/main" id="{6CD139E7-5ABD-F371-611C-800B731DE038}"/>
              </a:ext>
            </a:extLst>
          </p:cNvPr>
          <p:cNvSpPr>
            <a:spLocks noGrp="1"/>
          </p:cNvSpPr>
          <p:nvPr>
            <p:ph type="sldNum" sz="quarter" idx="12"/>
          </p:nvPr>
        </p:nvSpPr>
        <p:spPr/>
        <p:txBody>
          <a:bodyPr/>
          <a:lstStyle/>
          <a:p>
            <a:fld id="{78FEA6AD-5963-42A3-B799-50DDE2FA9A33}" type="slidenum">
              <a:rPr lang="en-US" smtClean="0"/>
              <a:pPr/>
              <a:t>9</a:t>
            </a:fld>
            <a:endParaRPr lang="en-US" dirty="0"/>
          </a:p>
        </p:txBody>
      </p:sp>
    </p:spTree>
    <p:extLst>
      <p:ext uri="{BB962C8B-B14F-4D97-AF65-F5344CB8AC3E}">
        <p14:creationId xmlns:p14="http://schemas.microsoft.com/office/powerpoint/2010/main" val="37528442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ngl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0</TotalTime>
  <Words>3178</Words>
  <Application>Microsoft Office PowerPoint</Application>
  <PresentationFormat>On-screen Show (4:3)</PresentationFormat>
  <Paragraphs>431</Paragraphs>
  <Slides>64</Slides>
  <Notes>64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64</vt:i4>
      </vt:variant>
    </vt:vector>
  </HeadingPairs>
  <TitlesOfParts>
    <vt:vector size="74" baseType="lpstr">
      <vt:lpstr>Aptos</vt:lpstr>
      <vt:lpstr>Arial</vt:lpstr>
      <vt:lpstr>Calibri</vt:lpstr>
      <vt:lpstr>Courier New</vt:lpstr>
      <vt:lpstr>Franklin Gothic Book</vt:lpstr>
      <vt:lpstr>Montserrat</vt:lpstr>
      <vt:lpstr>Montserrat SemiBold</vt:lpstr>
      <vt:lpstr>Wingdings</vt:lpstr>
      <vt:lpstr>Wingdings 2</vt:lpstr>
      <vt:lpstr>Median</vt:lpstr>
      <vt:lpstr>Personnel Development Program Data Collection System (PDPDCS)    Tracie Dickson, OSEP  Celia Rosenquist, OSEP  Michelle Bloom (AnLar), Program Coordinator Emily Hare (Westat), Program Coordinator Support  </vt:lpstr>
      <vt:lpstr>Welcome New Grantees!</vt:lpstr>
      <vt:lpstr>Purpose of the Training</vt:lpstr>
      <vt:lpstr>Training Agenda </vt:lpstr>
      <vt:lpstr>PDPDCS Data Submission Process</vt:lpstr>
      <vt:lpstr>Grant Priorities and Requirements</vt:lpstr>
      <vt:lpstr>325D FY 2023 Priority (for 2024)</vt:lpstr>
      <vt:lpstr>325H FY 2024 Priority</vt:lpstr>
      <vt:lpstr>325M FY 2024 Priority</vt:lpstr>
      <vt:lpstr>325R FY 2024 Priority</vt:lpstr>
      <vt:lpstr>325M and 325R Programs</vt:lpstr>
      <vt:lpstr>Scholar Support and Service Obligation</vt:lpstr>
      <vt:lpstr>Scholar Funding</vt:lpstr>
      <vt:lpstr>Scholar Funding Continued</vt:lpstr>
      <vt:lpstr>Scholar Recruitment</vt:lpstr>
      <vt:lpstr>Grantee Reporting and Evaluation</vt:lpstr>
      <vt:lpstr>PDP Performance Measures Purpose</vt:lpstr>
      <vt:lpstr>PDP Government Performance and Results Act (GPRA) Measures</vt:lpstr>
      <vt:lpstr>PDP PROGRAM Performance Measure 1</vt:lpstr>
      <vt:lpstr>Evidence-Based Practice Areas</vt:lpstr>
      <vt:lpstr>PDP PROGRAM Performance Measure 2</vt:lpstr>
      <vt:lpstr>PDP GPRA Performance            Measure 2  - continued</vt:lpstr>
      <vt:lpstr>PDP PROGRAM Performance Measure 3</vt:lpstr>
      <vt:lpstr>PDP PROGRAM Performance Measure 4</vt:lpstr>
      <vt:lpstr>PDP PROGRAM Performance Measure 5</vt:lpstr>
      <vt:lpstr>PDP PROGRAM Performance Measure 6</vt:lpstr>
      <vt:lpstr>PDP PROGRAM Performance Measure 7</vt:lpstr>
      <vt:lpstr>PDP PROGRAM Pilot Outcome Measure </vt:lpstr>
      <vt:lpstr>Grant Performance Reports: APR</vt:lpstr>
      <vt:lpstr>Grant Performance Reports: FPR</vt:lpstr>
      <vt:lpstr>2024 Project Evaluation</vt:lpstr>
      <vt:lpstr>Using the PDPDCS</vt:lpstr>
      <vt:lpstr>Secondary Users</vt:lpstr>
      <vt:lpstr>PDPDCS Forms</vt:lpstr>
      <vt:lpstr>Issues with PSAs (and ECs)</vt:lpstr>
      <vt:lpstr>PDPDCS: Live Demonstration</vt:lpstr>
      <vt:lpstr>Data Entry and Collection Requirements</vt:lpstr>
      <vt:lpstr>Timeline for Enrolling Scholars</vt:lpstr>
      <vt:lpstr>Submitting Scholar Records</vt:lpstr>
      <vt:lpstr>Pending Scholars</vt:lpstr>
      <vt:lpstr>Timeline for Updating and Exiting Scholars</vt:lpstr>
      <vt:lpstr>Exiting Scholars</vt:lpstr>
      <vt:lpstr>Exit All Scholars BEFORE Your Grant Ends</vt:lpstr>
      <vt:lpstr>PDPDCS Reporting:  Timely Submission</vt:lpstr>
      <vt:lpstr>Please Exit Your Scholars!</vt:lpstr>
      <vt:lpstr>Non-Response Processes</vt:lpstr>
      <vt:lpstr>Fulfilling Service Obligation</vt:lpstr>
      <vt:lpstr>Service Obligation Requirements</vt:lpstr>
      <vt:lpstr>Service Obligation Requirements          – continued </vt:lpstr>
      <vt:lpstr>Scholars’ Employment Record</vt:lpstr>
      <vt:lpstr>Service Obligation Calculator</vt:lpstr>
      <vt:lpstr>Employer Submission Requirements</vt:lpstr>
      <vt:lpstr>Scholar Reporting Requirements</vt:lpstr>
      <vt:lpstr>Avoiding Security Incidents</vt:lpstr>
      <vt:lpstr>Security Incidents</vt:lpstr>
      <vt:lpstr>Impacts of Security Incidents on Department Staff</vt:lpstr>
      <vt:lpstr>Impacts of Security Incidents on Grantees</vt:lpstr>
      <vt:lpstr>How to Avoid Security Incidents</vt:lpstr>
      <vt:lpstr>Resources and Support</vt:lpstr>
      <vt:lpstr>Always Read System Emails</vt:lpstr>
      <vt:lpstr>Support Using PDPDCS:  Website Resources</vt:lpstr>
      <vt:lpstr>Required Scholar Information</vt:lpstr>
      <vt:lpstr>Support Using PDPDCS:  Help Desk</vt:lpstr>
      <vt:lpstr>Questions and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2024-11-21T04:10:13Z</dcterms:created>
  <dcterms:modified xsi:type="dcterms:W3CDTF">2024-11-21T20:59:21Z</dcterms:modified>
</cp:coreProperties>
</file>